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9144000" cy="5143500" type="screen16x9"/>
  <p:notesSz cx="6858000" cy="9144000"/>
  <p:embeddedFontLst>
    <p:embeddedFont>
      <p:font typeface="Comic Sans MS" panose="030F0702030302020204" pitchFamily="66" charset="0"/>
      <p:regular r:id="rId18"/>
      <p:bold r:id="rId19"/>
      <p:italic r:id="rId20"/>
      <p:boldItalic r:id="rId21"/>
    </p:embeddedFont>
    <p:embeddedFont>
      <p:font typeface="Coming Soon" panose="020B0604020202020204" charset="0"/>
      <p:regular r:id="rId22"/>
    </p:embeddedFont>
    <p:embeddedFont>
      <p:font typeface="Neucha" panose="020B0604020202020204" charset="0"/>
      <p:regular r:id="rId23"/>
    </p:embeddedFont>
    <p:embeddedFont>
      <p:font typeface="Raleway" pitchFamily="2" charset="0"/>
      <p:regular r:id="rId24"/>
      <p:bold r:id="rId25"/>
      <p:italic r:id="rId26"/>
      <p:boldItalic r:id="rId27"/>
    </p:embeddedFont>
    <p:embeddedFont>
      <p:font typeface="Source Sans Pro" panose="020B0503030403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3B33602-3FCE-430E-9F98-8A40AD1155B4}">
  <a:tblStyle styleId="{E3B33602-3FCE-430E-9F98-8A40AD1155B4}"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eec70fd4f3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eec70fd4f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eec70fd4f3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eec70fd4f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404b94d1f6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404b94d1f6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404b94d1f6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404b94d1f6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404b94d1f6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404b94d1f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eec70fd122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eec70fd12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476efebfb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476efebf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bc86501c_0_2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fbc86501c_0_2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fbc86501c_0_2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fbc86501c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bc86501c_0_2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fbc86501c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fbc86501c_0_2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fbc86501c_0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04b94d1f6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04b94d1f6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be02a78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fbe02a78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60" name="Google Shape;60;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61" name="Google Shape;61;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7" name="Google Shape;67;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8" name="Google Shape;68;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1" name="Google Shape;71;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2" name="Google Shape;72;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3" name="Google Shape;73;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9" name="Google Shape;79;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80" name="Google Shape;80;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1"/>
        <p:cNvGrpSpPr/>
        <p:nvPr/>
      </p:nvGrpSpPr>
      <p:grpSpPr>
        <a:xfrm>
          <a:off x="0" y="0"/>
          <a:ext cx="0" cy="0"/>
          <a:chOff x="0" y="0"/>
          <a:chExt cx="0" cy="0"/>
        </a:xfrm>
      </p:grpSpPr>
      <p:sp>
        <p:nvSpPr>
          <p:cNvPr id="82" name="Google Shape;82;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83" name="Google Shape;83;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4"/>
        <p:cNvGrpSpPr/>
        <p:nvPr/>
      </p:nvGrpSpPr>
      <p:grpSpPr>
        <a:xfrm>
          <a:off x="0" y="0"/>
          <a:ext cx="0" cy="0"/>
          <a:chOff x="0" y="0"/>
          <a:chExt cx="0" cy="0"/>
        </a:xfrm>
      </p:grpSpPr>
      <p:sp>
        <p:nvSpPr>
          <p:cNvPr id="85" name="Google Shape;85;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87" name="Google Shape;87;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88" name="Google Shape;88;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89" name="Google Shape;89;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0"/>
        <p:cNvGrpSpPr/>
        <p:nvPr/>
      </p:nvGrpSpPr>
      <p:grpSpPr>
        <a:xfrm>
          <a:off x="0" y="0"/>
          <a:ext cx="0" cy="0"/>
          <a:chOff x="0" y="0"/>
          <a:chExt cx="0" cy="0"/>
        </a:xfrm>
      </p:grpSpPr>
      <p:sp>
        <p:nvSpPr>
          <p:cNvPr id="91" name="Google Shape;91;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SzPts val="1800"/>
              <a:buNone/>
              <a:defRPr/>
            </a:lvl1pPr>
          </a:lstStyle>
          <a:p>
            <a:endParaRPr/>
          </a:p>
        </p:txBody>
      </p:sp>
      <p:sp>
        <p:nvSpPr>
          <p:cNvPr id="92" name="Google Shape;92;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3"/>
        <p:cNvGrpSpPr/>
        <p:nvPr/>
      </p:nvGrpSpPr>
      <p:grpSpPr>
        <a:xfrm>
          <a:off x="0" y="0"/>
          <a:ext cx="0" cy="0"/>
          <a:chOff x="0" y="0"/>
          <a:chExt cx="0" cy="0"/>
        </a:xfrm>
      </p:grpSpPr>
      <p:sp>
        <p:nvSpPr>
          <p:cNvPr id="94" name="Google Shape;94;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95" name="Google Shape;95;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96" name="Google Shape;9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7"/>
        <p:cNvGrpSpPr/>
        <p:nvPr/>
      </p:nvGrpSpPr>
      <p:grpSpPr>
        <a:xfrm>
          <a:off x="0" y="0"/>
          <a:ext cx="0" cy="0"/>
          <a:chOff x="0" y="0"/>
          <a:chExt cx="0" cy="0"/>
        </a:xfrm>
      </p:grpSpPr>
      <p:sp>
        <p:nvSpPr>
          <p:cNvPr id="98" name="Google Shape;98;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56" name="Google Shape;56;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57" name="Google Shape;57;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5"/>
          <p:cNvSpPr txBox="1">
            <a:spLocks noGrp="1"/>
          </p:cNvSpPr>
          <p:nvPr>
            <p:ph type="ctrTitle"/>
          </p:nvPr>
        </p:nvSpPr>
        <p:spPr>
          <a:xfrm>
            <a:off x="1930200" y="3212427"/>
            <a:ext cx="5283600" cy="1110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3600" dirty="0">
              <a:solidFill>
                <a:srgbClr val="000000"/>
              </a:solidFill>
              <a:latin typeface="Comic Sans MS"/>
              <a:ea typeface="Comic Sans MS"/>
              <a:cs typeface="Comic Sans MS"/>
              <a:sym typeface="Comic Sans MS"/>
            </a:endParaRPr>
          </a:p>
          <a:p>
            <a:pPr marL="0" lvl="0" indent="0" algn="l" rtl="0">
              <a:spcBef>
                <a:spcPts val="0"/>
              </a:spcBef>
              <a:spcAft>
                <a:spcPts val="0"/>
              </a:spcAft>
              <a:buNone/>
            </a:pPr>
            <a:endParaRPr sz="3600" dirty="0">
              <a:solidFill>
                <a:srgbClr val="000000"/>
              </a:solidFill>
              <a:latin typeface="Comic Sans MS"/>
              <a:ea typeface="Comic Sans MS"/>
              <a:cs typeface="Comic Sans MS"/>
              <a:sym typeface="Comic Sans MS"/>
            </a:endParaRPr>
          </a:p>
        </p:txBody>
      </p:sp>
      <p:pic>
        <p:nvPicPr>
          <p:cNvPr id="105" name="Google Shape;105;p25" descr="Free stock photos of lion · Pexels"/>
          <p:cNvPicPr preferRelativeResize="0"/>
          <p:nvPr/>
        </p:nvPicPr>
        <p:blipFill>
          <a:blip r:embed="rId3">
            <a:alphaModFix/>
          </a:blip>
          <a:stretch>
            <a:fillRect/>
          </a:stretch>
        </p:blipFill>
        <p:spPr>
          <a:xfrm>
            <a:off x="376025" y="67150"/>
            <a:ext cx="3370805" cy="2456549"/>
          </a:xfrm>
          <a:prstGeom prst="rect">
            <a:avLst/>
          </a:prstGeom>
          <a:noFill/>
          <a:ln>
            <a:noFill/>
          </a:ln>
        </p:spPr>
      </p:pic>
      <p:sp>
        <p:nvSpPr>
          <p:cNvPr id="106" name="Google Shape;106;p25"/>
          <p:cNvSpPr txBox="1"/>
          <p:nvPr/>
        </p:nvSpPr>
        <p:spPr>
          <a:xfrm>
            <a:off x="3934850" y="250150"/>
            <a:ext cx="5009100" cy="2113500"/>
          </a:xfrm>
          <a:prstGeom prst="rect">
            <a:avLst/>
          </a:prstGeom>
          <a:noFill/>
          <a:ln w="3810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4100">
                <a:latin typeface="Comic Sans MS"/>
                <a:ea typeface="Comic Sans MS"/>
                <a:cs typeface="Comic Sans MS"/>
                <a:sym typeface="Comic Sans MS"/>
              </a:rPr>
              <a:t>Welcome to 6th Grade Accelerated Mathematics</a:t>
            </a:r>
            <a:endParaRPr sz="4100">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311700" y="445025"/>
            <a:ext cx="8520600" cy="623400"/>
          </a:xfrm>
          <a:prstGeom prst="rect">
            <a:avLst/>
          </a:prstGeom>
          <a:solidFill>
            <a:srgbClr val="9900FF"/>
          </a:solidFill>
        </p:spPr>
        <p:txBody>
          <a:bodyPr spcFirstLastPara="1" wrap="square" lIns="91425" tIns="91425" rIns="91425" bIns="91425" anchor="t" anchorCtr="0">
            <a:noAutofit/>
          </a:bodyPr>
          <a:lstStyle/>
          <a:p>
            <a:pPr marL="0" lvl="0" indent="0" algn="l" rtl="0">
              <a:spcBef>
                <a:spcPts val="0"/>
              </a:spcBef>
              <a:spcAft>
                <a:spcPts val="0"/>
              </a:spcAft>
              <a:buNone/>
            </a:pPr>
            <a:r>
              <a:rPr lang="en"/>
              <a:t>HELPFUL HINTS! </a:t>
            </a:r>
            <a:endParaRPr/>
          </a:p>
        </p:txBody>
      </p:sp>
      <p:sp>
        <p:nvSpPr>
          <p:cNvPr id="165" name="Google Shape;165;p3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000000"/>
              </a:solidFill>
              <a:latin typeface="Comic Sans MS"/>
              <a:ea typeface="Comic Sans MS"/>
              <a:cs typeface="Comic Sans MS"/>
              <a:sym typeface="Comic Sans MS"/>
            </a:endParaRPr>
          </a:p>
          <a:p>
            <a:pPr marL="457200" lvl="0" indent="-381000" algn="l" rtl="0">
              <a:spcBef>
                <a:spcPts val="160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Sign in as your student “see what they see”!</a:t>
            </a:r>
            <a:endParaRPr sz="2400">
              <a:solidFill>
                <a:srgbClr val="000000"/>
              </a:solidFill>
              <a:latin typeface="Comic Sans MS"/>
              <a:ea typeface="Comic Sans MS"/>
              <a:cs typeface="Comic Sans MS"/>
              <a:sym typeface="Comic Sans MS"/>
            </a:endParaRPr>
          </a:p>
          <a:p>
            <a:pPr marL="457200" lvl="0" indent="-381000" algn="l" rtl="0">
              <a:spcBef>
                <a:spcPts val="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Download the Infinite Campus app</a:t>
            </a:r>
            <a:endParaRPr sz="2400">
              <a:solidFill>
                <a:srgbClr val="000000"/>
              </a:solidFill>
              <a:latin typeface="Comic Sans MS"/>
              <a:ea typeface="Comic Sans MS"/>
              <a:cs typeface="Comic Sans MS"/>
              <a:sym typeface="Comic Sans MS"/>
            </a:endParaRPr>
          </a:p>
          <a:p>
            <a:pPr marL="457200" lvl="0" indent="-381000" algn="l" rtl="0">
              <a:spcBef>
                <a:spcPts val="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Toggle “notifications” on</a:t>
            </a:r>
            <a:endParaRPr sz="2400">
              <a:solidFill>
                <a:srgbClr val="000000"/>
              </a:solidFill>
              <a:latin typeface="Comic Sans MS"/>
              <a:ea typeface="Comic Sans MS"/>
              <a:cs typeface="Comic Sans MS"/>
              <a:sym typeface="Comic Sans MS"/>
            </a:endParaRPr>
          </a:p>
          <a:p>
            <a:pPr marL="457200" lvl="0" indent="-381000" algn="l" rtl="0">
              <a:spcBef>
                <a:spcPts val="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Answer Keys !</a:t>
            </a:r>
            <a:endParaRPr sz="2400">
              <a:solidFill>
                <a:srgbClr val="000000"/>
              </a:solidFill>
              <a:latin typeface="Comic Sans MS"/>
              <a:ea typeface="Comic Sans MS"/>
              <a:cs typeface="Comic Sans MS"/>
              <a:sym typeface="Comic Sans MS"/>
            </a:endParaRPr>
          </a:p>
          <a:p>
            <a:pPr marL="457200" lvl="0" indent="-381000" algn="l" rtl="0">
              <a:spcBef>
                <a:spcPts val="0"/>
              </a:spcBef>
              <a:spcAft>
                <a:spcPts val="0"/>
              </a:spcAft>
              <a:buClr>
                <a:srgbClr val="000000"/>
              </a:buClr>
              <a:buSzPts val="2400"/>
              <a:buFont typeface="Comic Sans MS"/>
              <a:buChar char="❖"/>
            </a:pPr>
            <a:r>
              <a:rPr lang="en" sz="2400">
                <a:solidFill>
                  <a:srgbClr val="000000"/>
                </a:solidFill>
                <a:latin typeface="Comic Sans MS"/>
                <a:ea typeface="Comic Sans MS"/>
                <a:cs typeface="Comic Sans MS"/>
                <a:sym typeface="Comic Sans MS"/>
              </a:rPr>
              <a:t>Students should contacting using ITS Learning (Parents through email)</a:t>
            </a:r>
            <a:endParaRPr sz="2400">
              <a:solidFill>
                <a:srgbClr val="000000"/>
              </a:solidFill>
              <a:latin typeface="Comic Sans MS"/>
              <a:ea typeface="Comic Sans MS"/>
              <a:cs typeface="Comic Sans MS"/>
              <a:sym typeface="Comic Sans MS"/>
            </a:endParaRPr>
          </a:p>
          <a:p>
            <a:pPr marL="0" lvl="0" indent="0" algn="ctr" rtl="0">
              <a:spcBef>
                <a:spcPts val="1600"/>
              </a:spcBef>
              <a:spcAft>
                <a:spcPts val="0"/>
              </a:spcAft>
              <a:buNone/>
            </a:pPr>
            <a:endParaRPr sz="2400">
              <a:solidFill>
                <a:srgbClr val="000000"/>
              </a:solidFill>
              <a:latin typeface="Comic Sans MS"/>
              <a:ea typeface="Comic Sans MS"/>
              <a:cs typeface="Comic Sans MS"/>
              <a:sym typeface="Comic Sans MS"/>
            </a:endParaRPr>
          </a:p>
          <a:p>
            <a:pPr marL="0" lvl="0" indent="0" algn="ctr" rtl="0">
              <a:spcBef>
                <a:spcPts val="1600"/>
              </a:spcBef>
              <a:spcAft>
                <a:spcPts val="0"/>
              </a:spcAft>
              <a:buNone/>
            </a:pPr>
            <a:endParaRPr sz="240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r>
              <a:rPr lang="en" sz="2400">
                <a:solidFill>
                  <a:srgbClr val="000000"/>
                </a:solidFill>
                <a:latin typeface="Comic Sans MS"/>
                <a:ea typeface="Comic Sans MS"/>
                <a:cs typeface="Comic Sans MS"/>
                <a:sym typeface="Comic Sans MS"/>
              </a:rPr>
              <a:t> </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311700" y="445025"/>
            <a:ext cx="8520600" cy="623400"/>
          </a:xfrm>
          <a:prstGeom prst="rect">
            <a:avLst/>
          </a:prstGeom>
          <a:solidFill>
            <a:srgbClr val="9900FF"/>
          </a:solidFill>
        </p:spPr>
        <p:txBody>
          <a:bodyPr spcFirstLastPara="1" wrap="square" lIns="91425" tIns="91425" rIns="91425" bIns="91425" anchor="t" anchorCtr="0">
            <a:noAutofit/>
          </a:bodyPr>
          <a:lstStyle/>
          <a:p>
            <a:pPr marL="0" lvl="0" indent="0" algn="l" rtl="0">
              <a:spcBef>
                <a:spcPts val="0"/>
              </a:spcBef>
              <a:spcAft>
                <a:spcPts val="0"/>
              </a:spcAft>
              <a:buNone/>
            </a:pPr>
            <a:r>
              <a:rPr lang="en"/>
              <a:t>Curriculum Night </a:t>
            </a:r>
            <a:endParaRPr/>
          </a:p>
        </p:txBody>
      </p:sp>
      <p:sp>
        <p:nvSpPr>
          <p:cNvPr id="171" name="Google Shape;171;p3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2400">
              <a:solidFill>
                <a:srgbClr val="000000"/>
              </a:solidFill>
              <a:latin typeface="Comic Sans MS"/>
              <a:ea typeface="Comic Sans MS"/>
              <a:cs typeface="Comic Sans MS"/>
              <a:sym typeface="Comic Sans MS"/>
            </a:endParaRPr>
          </a:p>
          <a:p>
            <a:pPr marL="0" lvl="0" indent="0" algn="ctr" rtl="0">
              <a:spcBef>
                <a:spcPts val="1600"/>
              </a:spcBef>
              <a:spcAft>
                <a:spcPts val="0"/>
              </a:spcAft>
              <a:buNone/>
            </a:pPr>
            <a:endParaRPr sz="2400">
              <a:solidFill>
                <a:srgbClr val="000000"/>
              </a:solidFill>
              <a:latin typeface="Comic Sans MS"/>
              <a:ea typeface="Comic Sans MS"/>
              <a:cs typeface="Comic Sans MS"/>
              <a:sym typeface="Comic Sans MS"/>
            </a:endParaRPr>
          </a:p>
          <a:p>
            <a:pPr marL="0" lvl="0" indent="0" algn="ctr" rtl="0">
              <a:spcBef>
                <a:spcPts val="1600"/>
              </a:spcBef>
              <a:spcAft>
                <a:spcPts val="0"/>
              </a:spcAft>
              <a:buNone/>
            </a:pPr>
            <a:r>
              <a:rPr lang="en" sz="2400">
                <a:solidFill>
                  <a:srgbClr val="000000"/>
                </a:solidFill>
                <a:latin typeface="Comic Sans MS"/>
                <a:ea typeface="Comic Sans MS"/>
                <a:cs typeface="Comic Sans MS"/>
                <a:sym typeface="Comic Sans MS"/>
              </a:rPr>
              <a:t>QUESTIONS ? </a:t>
            </a:r>
            <a:endParaRPr sz="2400">
              <a:solidFill>
                <a:srgbClr val="000000"/>
              </a:solidFill>
              <a:latin typeface="Comic Sans MS"/>
              <a:ea typeface="Comic Sans MS"/>
              <a:cs typeface="Comic Sans MS"/>
              <a:sym typeface="Comic Sans MS"/>
            </a:endParaRPr>
          </a:p>
          <a:p>
            <a:pPr marL="0" lvl="0" indent="0" algn="ctr" rtl="0">
              <a:spcBef>
                <a:spcPts val="1600"/>
              </a:spcBef>
              <a:spcAft>
                <a:spcPts val="0"/>
              </a:spcAft>
              <a:buNone/>
            </a:pPr>
            <a:endParaRPr sz="2400">
              <a:solidFill>
                <a:srgbClr val="000000"/>
              </a:solidFill>
              <a:latin typeface="Comic Sans MS"/>
              <a:ea typeface="Comic Sans MS"/>
              <a:cs typeface="Comic Sans MS"/>
              <a:sym typeface="Comic Sans MS"/>
            </a:endParaRPr>
          </a:p>
          <a:p>
            <a:pPr marL="0" lvl="0" indent="0" algn="ctr" rtl="0">
              <a:spcBef>
                <a:spcPts val="1600"/>
              </a:spcBef>
              <a:spcAft>
                <a:spcPts val="0"/>
              </a:spcAft>
              <a:buNone/>
            </a:pPr>
            <a:endParaRPr sz="240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r>
              <a:rPr lang="en" sz="2400">
                <a:solidFill>
                  <a:srgbClr val="000000"/>
                </a:solidFill>
                <a:latin typeface="Comic Sans MS"/>
                <a:ea typeface="Comic Sans MS"/>
                <a:cs typeface="Comic Sans MS"/>
                <a:sym typeface="Comic Sans MS"/>
              </a:rPr>
              <a:t> </a:t>
            </a:r>
            <a:endParaRPr sz="2400">
              <a:solidFill>
                <a:srgbClr val="000000"/>
              </a:solidFill>
              <a:latin typeface="Comic Sans MS"/>
              <a:ea typeface="Comic Sans MS"/>
              <a:cs typeface="Comic Sans MS"/>
              <a:sym typeface="Comic Sans M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75"/>
        <p:cNvGrpSpPr/>
        <p:nvPr/>
      </p:nvGrpSpPr>
      <p:grpSpPr>
        <a:xfrm>
          <a:off x="0" y="0"/>
          <a:ext cx="0" cy="0"/>
          <a:chOff x="0" y="0"/>
          <a:chExt cx="0" cy="0"/>
        </a:xfrm>
      </p:grpSpPr>
      <p:sp>
        <p:nvSpPr>
          <p:cNvPr id="176" name="Google Shape;176;p36"/>
          <p:cNvSpPr txBox="1">
            <a:spLocks noGrp="1"/>
          </p:cNvSpPr>
          <p:nvPr>
            <p:ph type="title"/>
          </p:nvPr>
        </p:nvSpPr>
        <p:spPr>
          <a:xfrm>
            <a:off x="236875" y="-60950"/>
            <a:ext cx="8774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6"/>
                </a:solidFill>
                <a:latin typeface="Neucha"/>
                <a:ea typeface="Neucha"/>
                <a:cs typeface="Neucha"/>
                <a:sym typeface="Neucha"/>
              </a:rPr>
              <a:t>Procedures if Technology is being used inappropriately during school hours</a:t>
            </a:r>
            <a:endParaRPr>
              <a:solidFill>
                <a:schemeClr val="accent6"/>
              </a:solidFill>
              <a:latin typeface="Neucha"/>
              <a:ea typeface="Neucha"/>
              <a:cs typeface="Neucha"/>
              <a:sym typeface="Neucha"/>
            </a:endParaRPr>
          </a:p>
        </p:txBody>
      </p:sp>
      <p:graphicFrame>
        <p:nvGraphicFramePr>
          <p:cNvPr id="177" name="Google Shape;177;p36"/>
          <p:cNvGraphicFramePr/>
          <p:nvPr/>
        </p:nvGraphicFramePr>
        <p:xfrm>
          <a:off x="236825" y="1000250"/>
          <a:ext cx="8774200" cy="4144560"/>
        </p:xfrm>
        <a:graphic>
          <a:graphicData uri="http://schemas.openxmlformats.org/drawingml/2006/table">
            <a:tbl>
              <a:tblPr>
                <a:noFill/>
                <a:tableStyleId>{E3B33602-3FCE-430E-9F98-8A40AD1155B4}</a:tableStyleId>
              </a:tblPr>
              <a:tblGrid>
                <a:gridCol w="1412200">
                  <a:extLst>
                    <a:ext uri="{9D8B030D-6E8A-4147-A177-3AD203B41FA5}">
                      <a16:colId xmlns:a16="http://schemas.microsoft.com/office/drawing/2014/main" val="20000"/>
                    </a:ext>
                  </a:extLst>
                </a:gridCol>
                <a:gridCol w="7362000">
                  <a:extLst>
                    <a:ext uri="{9D8B030D-6E8A-4147-A177-3AD203B41FA5}">
                      <a16:colId xmlns:a16="http://schemas.microsoft.com/office/drawing/2014/main" val="20001"/>
                    </a:ext>
                  </a:extLst>
                </a:gridCol>
              </a:tblGrid>
              <a:tr h="406200">
                <a:tc>
                  <a:txBody>
                    <a:bodyPr/>
                    <a:lstStyle/>
                    <a:p>
                      <a:pPr marL="0" lvl="0" indent="0" algn="l" rtl="0">
                        <a:spcBef>
                          <a:spcPts val="0"/>
                        </a:spcBef>
                        <a:spcAft>
                          <a:spcPts val="0"/>
                        </a:spcAft>
                        <a:buNone/>
                      </a:pPr>
                      <a:r>
                        <a:rPr lang="en" sz="1800" b="1">
                          <a:latin typeface="Neucha"/>
                          <a:ea typeface="Neucha"/>
                          <a:cs typeface="Neucha"/>
                          <a:sym typeface="Neucha"/>
                        </a:rPr>
                        <a:t>Offense #</a:t>
                      </a:r>
                      <a:endParaRPr sz="1800" b="1">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tc>
                  <a:txBody>
                    <a:bodyPr/>
                    <a:lstStyle/>
                    <a:p>
                      <a:pPr marL="0" lvl="0" indent="0" algn="l" rtl="0">
                        <a:spcBef>
                          <a:spcPts val="0"/>
                        </a:spcBef>
                        <a:spcAft>
                          <a:spcPts val="0"/>
                        </a:spcAft>
                        <a:buNone/>
                      </a:pPr>
                      <a:r>
                        <a:rPr lang="en" sz="1800" b="1">
                          <a:latin typeface="Neucha"/>
                          <a:ea typeface="Neucha"/>
                          <a:cs typeface="Neucha"/>
                          <a:sym typeface="Neucha"/>
                        </a:rPr>
                        <a:t>Consequence</a:t>
                      </a:r>
                      <a:endParaRPr sz="1800" b="1">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extLst>
                  <a:ext uri="{0D108BD9-81ED-4DB2-BD59-A6C34878D82A}">
                    <a16:rowId xmlns:a16="http://schemas.microsoft.com/office/drawing/2014/main" val="10000"/>
                  </a:ext>
                </a:extLst>
              </a:tr>
              <a:tr h="883600">
                <a:tc>
                  <a:txBody>
                    <a:bodyPr/>
                    <a:lstStyle/>
                    <a:p>
                      <a:pPr marL="0" lvl="0" indent="0" algn="ctr" rtl="0">
                        <a:spcBef>
                          <a:spcPts val="0"/>
                        </a:spcBef>
                        <a:spcAft>
                          <a:spcPts val="0"/>
                        </a:spcAft>
                        <a:buNone/>
                      </a:pPr>
                      <a:r>
                        <a:rPr lang="en" sz="1800">
                          <a:latin typeface="Neucha"/>
                          <a:ea typeface="Neucha"/>
                          <a:cs typeface="Neucha"/>
                          <a:sym typeface="Neucha"/>
                        </a:rPr>
                        <a:t>1</a:t>
                      </a:r>
                      <a:endParaRPr sz="1800">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Neucha"/>
                          <a:ea typeface="Neucha"/>
                          <a:cs typeface="Neucha"/>
                          <a:sym typeface="Neucha"/>
                        </a:rPr>
                        <a:t>-Student will receive a discipline slip.</a:t>
                      </a:r>
                      <a:endParaRPr sz="1800">
                        <a:latin typeface="Neucha"/>
                        <a:ea typeface="Neucha"/>
                        <a:cs typeface="Neucha"/>
                        <a:sym typeface="Neucha"/>
                      </a:endParaRPr>
                    </a:p>
                    <a:p>
                      <a:pPr marL="0" lvl="0" indent="0" algn="l" rtl="0">
                        <a:spcBef>
                          <a:spcPts val="0"/>
                        </a:spcBef>
                        <a:spcAft>
                          <a:spcPts val="0"/>
                        </a:spcAft>
                        <a:buNone/>
                      </a:pPr>
                      <a:r>
                        <a:rPr lang="en" sz="1800">
                          <a:latin typeface="Neucha"/>
                          <a:ea typeface="Neucha"/>
                          <a:cs typeface="Neucha"/>
                          <a:sym typeface="Neucha"/>
                        </a:rPr>
                        <a:t>-Reporting teacher will keep technology until the end of the school day.</a:t>
                      </a:r>
                      <a:endParaRPr sz="1800">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extLst>
                  <a:ext uri="{0D108BD9-81ED-4DB2-BD59-A6C34878D82A}">
                    <a16:rowId xmlns:a16="http://schemas.microsoft.com/office/drawing/2014/main" val="10001"/>
                  </a:ext>
                </a:extLst>
              </a:tr>
              <a:tr h="1122300">
                <a:tc>
                  <a:txBody>
                    <a:bodyPr/>
                    <a:lstStyle/>
                    <a:p>
                      <a:pPr marL="0" lvl="0" indent="0" algn="ctr" rtl="0">
                        <a:spcBef>
                          <a:spcPts val="0"/>
                        </a:spcBef>
                        <a:spcAft>
                          <a:spcPts val="0"/>
                        </a:spcAft>
                        <a:buNone/>
                      </a:pPr>
                      <a:r>
                        <a:rPr lang="en" sz="1800">
                          <a:latin typeface="Neucha"/>
                          <a:ea typeface="Neucha"/>
                          <a:cs typeface="Neucha"/>
                          <a:sym typeface="Neucha"/>
                        </a:rPr>
                        <a:t>2</a:t>
                      </a:r>
                      <a:endParaRPr sz="1800">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Neucha"/>
                          <a:ea typeface="Neucha"/>
                          <a:cs typeface="Neucha"/>
                          <a:sym typeface="Neucha"/>
                        </a:rPr>
                        <a:t>-Student will receive a discipline slip. </a:t>
                      </a:r>
                      <a:endParaRPr sz="1800">
                        <a:latin typeface="Neucha"/>
                        <a:ea typeface="Neucha"/>
                        <a:cs typeface="Neucha"/>
                        <a:sym typeface="Neucha"/>
                      </a:endParaRPr>
                    </a:p>
                    <a:p>
                      <a:pPr marL="0" lvl="0" indent="0" algn="l" rtl="0">
                        <a:spcBef>
                          <a:spcPts val="0"/>
                        </a:spcBef>
                        <a:spcAft>
                          <a:spcPts val="0"/>
                        </a:spcAft>
                        <a:buNone/>
                      </a:pPr>
                      <a:r>
                        <a:rPr lang="en" sz="1800">
                          <a:latin typeface="Neucha"/>
                          <a:ea typeface="Neucha"/>
                          <a:cs typeface="Neucha"/>
                          <a:sym typeface="Neucha"/>
                        </a:rPr>
                        <a:t>-Reporting teacher will send technology to the front office for a parent to pick up. </a:t>
                      </a:r>
                      <a:endParaRPr sz="1800">
                        <a:latin typeface="Neucha"/>
                        <a:ea typeface="Neucha"/>
                        <a:cs typeface="Neucha"/>
                        <a:sym typeface="Neucha"/>
                      </a:endParaRPr>
                    </a:p>
                    <a:p>
                      <a:pPr marL="0" lvl="0" indent="0" algn="l" rtl="0">
                        <a:spcBef>
                          <a:spcPts val="0"/>
                        </a:spcBef>
                        <a:spcAft>
                          <a:spcPts val="0"/>
                        </a:spcAft>
                        <a:buNone/>
                      </a:pPr>
                      <a:r>
                        <a:rPr lang="en" sz="1800">
                          <a:latin typeface="Neucha"/>
                          <a:ea typeface="Neucha"/>
                          <a:cs typeface="Neucha"/>
                          <a:sym typeface="Neucha"/>
                        </a:rPr>
                        <a:t>-Student should not use technology for one week. </a:t>
                      </a:r>
                      <a:endParaRPr sz="1800">
                        <a:latin typeface="Neucha"/>
                        <a:ea typeface="Neucha"/>
                        <a:cs typeface="Neucha"/>
                        <a:sym typeface="Neucha"/>
                      </a:endParaRPr>
                    </a:p>
                    <a:p>
                      <a:pPr marL="0" lvl="0" indent="0" algn="l" rtl="0">
                        <a:spcBef>
                          <a:spcPts val="0"/>
                        </a:spcBef>
                        <a:spcAft>
                          <a:spcPts val="0"/>
                        </a:spcAft>
                        <a:buNone/>
                      </a:pPr>
                      <a:r>
                        <a:rPr lang="en" sz="1800">
                          <a:latin typeface="Neucha"/>
                          <a:ea typeface="Neucha"/>
                          <a:cs typeface="Neucha"/>
                          <a:sym typeface="Neucha"/>
                        </a:rPr>
                        <a:t>-Student will serve a silent lunch</a:t>
                      </a:r>
                      <a:endParaRPr sz="1800">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extLst>
                  <a:ext uri="{0D108BD9-81ED-4DB2-BD59-A6C34878D82A}">
                    <a16:rowId xmlns:a16="http://schemas.microsoft.com/office/drawing/2014/main" val="10002"/>
                  </a:ext>
                </a:extLst>
              </a:tr>
              <a:tr h="1122300">
                <a:tc>
                  <a:txBody>
                    <a:bodyPr/>
                    <a:lstStyle/>
                    <a:p>
                      <a:pPr marL="0" lvl="0" indent="0" algn="ctr" rtl="0">
                        <a:spcBef>
                          <a:spcPts val="0"/>
                        </a:spcBef>
                        <a:spcAft>
                          <a:spcPts val="0"/>
                        </a:spcAft>
                        <a:buNone/>
                      </a:pPr>
                      <a:r>
                        <a:rPr lang="en" sz="1800">
                          <a:latin typeface="Neucha"/>
                          <a:ea typeface="Neucha"/>
                          <a:cs typeface="Neucha"/>
                          <a:sym typeface="Neucha"/>
                        </a:rPr>
                        <a:t>3</a:t>
                      </a:r>
                      <a:endParaRPr sz="1800">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Neucha"/>
                          <a:ea typeface="Neucha"/>
                          <a:cs typeface="Neucha"/>
                          <a:sym typeface="Neucha"/>
                        </a:rPr>
                        <a:t>-Student will receive a discipline slip.</a:t>
                      </a:r>
                      <a:endParaRPr sz="1800">
                        <a:latin typeface="Neucha"/>
                        <a:ea typeface="Neucha"/>
                        <a:cs typeface="Neucha"/>
                        <a:sym typeface="Neucha"/>
                      </a:endParaRPr>
                    </a:p>
                    <a:p>
                      <a:pPr marL="0" lvl="0" indent="0" algn="l" rtl="0">
                        <a:spcBef>
                          <a:spcPts val="0"/>
                        </a:spcBef>
                        <a:spcAft>
                          <a:spcPts val="0"/>
                        </a:spcAft>
                        <a:buNone/>
                      </a:pPr>
                      <a:r>
                        <a:rPr lang="en" sz="1800">
                          <a:latin typeface="Neucha"/>
                          <a:ea typeface="Neucha"/>
                          <a:cs typeface="Neucha"/>
                          <a:sym typeface="Neucha"/>
                        </a:rPr>
                        <a:t>-Reporting teacher will send technology to the front office for a parent to pick up. </a:t>
                      </a:r>
                      <a:endParaRPr sz="1800">
                        <a:latin typeface="Neucha"/>
                        <a:ea typeface="Neucha"/>
                        <a:cs typeface="Neucha"/>
                        <a:sym typeface="Neucha"/>
                      </a:endParaRPr>
                    </a:p>
                    <a:p>
                      <a:pPr marL="0" lvl="0" indent="0" algn="l" rtl="0">
                        <a:spcBef>
                          <a:spcPts val="0"/>
                        </a:spcBef>
                        <a:spcAft>
                          <a:spcPts val="0"/>
                        </a:spcAft>
                        <a:buNone/>
                      </a:pPr>
                      <a:r>
                        <a:rPr lang="en" sz="1800">
                          <a:latin typeface="Neucha"/>
                          <a:ea typeface="Neucha"/>
                          <a:cs typeface="Neucha"/>
                          <a:sym typeface="Neucha"/>
                        </a:rPr>
                        <a:t>-Student should not use technology for two weeks.</a:t>
                      </a:r>
                      <a:endParaRPr sz="1800">
                        <a:latin typeface="Neucha"/>
                        <a:ea typeface="Neucha"/>
                        <a:cs typeface="Neucha"/>
                        <a:sym typeface="Neucha"/>
                      </a:endParaRPr>
                    </a:p>
                    <a:p>
                      <a:pPr marL="0" lvl="0" indent="0" algn="l" rtl="0">
                        <a:spcBef>
                          <a:spcPts val="0"/>
                        </a:spcBef>
                        <a:spcAft>
                          <a:spcPts val="0"/>
                        </a:spcAft>
                        <a:buNone/>
                      </a:pPr>
                      <a:r>
                        <a:rPr lang="en" sz="1800">
                          <a:latin typeface="Neucha"/>
                          <a:ea typeface="Neucha"/>
                          <a:cs typeface="Neucha"/>
                          <a:sym typeface="Neucha"/>
                        </a:rPr>
                        <a:t>-Student will serve a silent lunch </a:t>
                      </a:r>
                      <a:endParaRPr sz="1800">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extLst>
                  <a:ext uri="{0D108BD9-81ED-4DB2-BD59-A6C34878D82A}">
                    <a16:rowId xmlns:a16="http://schemas.microsoft.com/office/drawing/2014/main" val="10003"/>
                  </a:ext>
                </a:extLst>
              </a:tr>
              <a:tr h="406200">
                <a:tc>
                  <a:txBody>
                    <a:bodyPr/>
                    <a:lstStyle/>
                    <a:p>
                      <a:pPr marL="0" lvl="0" indent="0" algn="ctr" rtl="0">
                        <a:spcBef>
                          <a:spcPts val="0"/>
                        </a:spcBef>
                        <a:spcAft>
                          <a:spcPts val="0"/>
                        </a:spcAft>
                        <a:buNone/>
                      </a:pPr>
                      <a:r>
                        <a:rPr lang="en" sz="1800">
                          <a:latin typeface="Neucha"/>
                          <a:ea typeface="Neucha"/>
                          <a:cs typeface="Neucha"/>
                          <a:sym typeface="Neucha"/>
                        </a:rPr>
                        <a:t>4</a:t>
                      </a:r>
                      <a:endParaRPr sz="1800">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tc>
                  <a:txBody>
                    <a:bodyPr/>
                    <a:lstStyle/>
                    <a:p>
                      <a:pPr marL="0" lvl="0" indent="0" algn="l" rtl="0">
                        <a:spcBef>
                          <a:spcPts val="0"/>
                        </a:spcBef>
                        <a:spcAft>
                          <a:spcPts val="0"/>
                        </a:spcAft>
                        <a:buNone/>
                      </a:pPr>
                      <a:r>
                        <a:rPr lang="en" sz="1800">
                          <a:latin typeface="Neucha"/>
                          <a:ea typeface="Neucha"/>
                          <a:cs typeface="Neucha"/>
                          <a:sym typeface="Neucha"/>
                        </a:rPr>
                        <a:t>-Student will receive an office referral. </a:t>
                      </a:r>
                      <a:endParaRPr sz="1800">
                        <a:latin typeface="Neucha"/>
                        <a:ea typeface="Neucha"/>
                        <a:cs typeface="Neucha"/>
                        <a:sym typeface="Neucha"/>
                      </a:endParaRPr>
                    </a:p>
                  </a:txBody>
                  <a:tcPr marL="63500" marR="63500" marT="63500" marB="63500">
                    <a:lnL w="38100" cap="flat" cmpd="sng">
                      <a:solidFill>
                        <a:srgbClr val="5E1AB3"/>
                      </a:solidFill>
                      <a:prstDash val="solid"/>
                      <a:round/>
                      <a:headEnd type="none" w="sm" len="sm"/>
                      <a:tailEnd type="none" w="sm" len="sm"/>
                    </a:lnL>
                    <a:lnR w="38100" cap="flat" cmpd="sng">
                      <a:solidFill>
                        <a:srgbClr val="5E1AB3"/>
                      </a:solidFill>
                      <a:prstDash val="solid"/>
                      <a:round/>
                      <a:headEnd type="none" w="sm" len="sm"/>
                      <a:tailEnd type="none" w="sm" len="sm"/>
                    </a:lnR>
                    <a:lnT w="38100" cap="flat" cmpd="sng">
                      <a:solidFill>
                        <a:srgbClr val="5E1AB3"/>
                      </a:solidFill>
                      <a:prstDash val="solid"/>
                      <a:round/>
                      <a:headEnd type="none" w="sm" len="sm"/>
                      <a:tailEnd type="none" w="sm" len="sm"/>
                    </a:lnT>
                    <a:lnB w="38100" cap="flat" cmpd="sng">
                      <a:solidFill>
                        <a:srgbClr val="5E1AB3"/>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7"/>
          <p:cNvSpPr txBox="1">
            <a:spLocks noGrp="1"/>
          </p:cNvSpPr>
          <p:nvPr>
            <p:ph type="title"/>
          </p:nvPr>
        </p:nvSpPr>
        <p:spPr>
          <a:xfrm>
            <a:off x="311700" y="445025"/>
            <a:ext cx="8520600" cy="623400"/>
          </a:xfrm>
          <a:prstGeom prst="rect">
            <a:avLst/>
          </a:prstGeom>
          <a:solidFill>
            <a:srgbClr val="9900FF"/>
          </a:solidFill>
        </p:spPr>
        <p:txBody>
          <a:bodyPr spcFirstLastPara="1" wrap="square" lIns="91425" tIns="91425" rIns="91425" bIns="91425" anchor="t" anchorCtr="0">
            <a:noAutofit/>
          </a:bodyPr>
          <a:lstStyle/>
          <a:p>
            <a:pPr marL="0" lvl="0" indent="0" algn="ctr" rtl="0">
              <a:spcBef>
                <a:spcPts val="0"/>
              </a:spcBef>
              <a:spcAft>
                <a:spcPts val="0"/>
              </a:spcAft>
              <a:buClr>
                <a:schemeClr val="dk2"/>
              </a:buClr>
              <a:buSzPts val="1100"/>
              <a:buFont typeface="Arial"/>
              <a:buNone/>
            </a:pPr>
            <a:r>
              <a:rPr lang="en" sz="2800" b="0">
                <a:solidFill>
                  <a:srgbClr val="F1C232"/>
                </a:solidFill>
                <a:latin typeface="Arial"/>
                <a:ea typeface="Arial"/>
                <a:cs typeface="Arial"/>
                <a:sym typeface="Arial"/>
              </a:rPr>
              <a:t>What is Friday Academy?</a:t>
            </a:r>
            <a:endParaRPr/>
          </a:p>
        </p:txBody>
      </p:sp>
      <p:sp>
        <p:nvSpPr>
          <p:cNvPr id="183" name="Google Shape;183;p37"/>
          <p:cNvSpPr txBox="1">
            <a:spLocks noGrp="1"/>
          </p:cNvSpPr>
          <p:nvPr>
            <p:ph type="body" idx="1"/>
          </p:nvPr>
        </p:nvSpPr>
        <p:spPr>
          <a:xfrm>
            <a:off x="311700" y="12445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400">
                <a:solidFill>
                  <a:srgbClr val="000000"/>
                </a:solidFill>
                <a:latin typeface="Arial"/>
                <a:ea typeface="Arial"/>
                <a:cs typeface="Arial"/>
                <a:sym typeface="Arial"/>
              </a:rPr>
              <a:t>Friday Academy meets twice a month to provide an opportunity for students to catch up on work that is past due for their classes.  Students will stay at school with the assigned teachers and admin from 4:15-6:15 p.m. to make sure they are successfully completing their work.  This will start in October and will continue periodically through the end of the year.    Will call or email to confirm… </a:t>
            </a:r>
            <a:r>
              <a:rPr lang="en" sz="2400">
                <a:solidFill>
                  <a:schemeClr val="dk2"/>
                </a:solidFill>
                <a:latin typeface="Arial"/>
                <a:ea typeface="Arial"/>
                <a:cs typeface="Arial"/>
                <a:sym typeface="Arial"/>
              </a:rPr>
              <a:t>“No news is good news”. </a:t>
            </a:r>
            <a:endParaRPr>
              <a:solidFill>
                <a:srgbClr val="00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a:spLocks noGrp="1"/>
          </p:cNvSpPr>
          <p:nvPr>
            <p:ph type="title"/>
          </p:nvPr>
        </p:nvSpPr>
        <p:spPr>
          <a:xfrm>
            <a:off x="114300" y="93700"/>
            <a:ext cx="8915400" cy="5613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1C232"/>
                </a:solidFill>
              </a:rPr>
              <a:t>Friday Academy Policies and Rules</a:t>
            </a:r>
            <a:endParaRPr>
              <a:solidFill>
                <a:srgbClr val="F1C232"/>
              </a:solidFill>
            </a:endParaRPr>
          </a:p>
        </p:txBody>
      </p:sp>
      <p:sp>
        <p:nvSpPr>
          <p:cNvPr id="189" name="Google Shape;189;p38"/>
          <p:cNvSpPr txBox="1">
            <a:spLocks noGrp="1"/>
          </p:cNvSpPr>
          <p:nvPr>
            <p:ph type="body" idx="1"/>
          </p:nvPr>
        </p:nvSpPr>
        <p:spPr>
          <a:xfrm>
            <a:off x="109225" y="738225"/>
            <a:ext cx="4477200" cy="38421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b="1" u="sng">
                <a:solidFill>
                  <a:srgbClr val="674EA7"/>
                </a:solidFill>
              </a:rPr>
              <a:t>How does a student get recommended for Friday Academy?</a:t>
            </a:r>
            <a:endParaRPr b="1">
              <a:solidFill>
                <a:srgbClr val="674EA7"/>
              </a:solidFill>
            </a:endParaRPr>
          </a:p>
          <a:p>
            <a:pPr marL="0" lvl="0" indent="0" algn="l" rtl="0">
              <a:lnSpc>
                <a:spcPct val="100000"/>
              </a:lnSpc>
              <a:spcBef>
                <a:spcPts val="1600"/>
              </a:spcBef>
              <a:spcAft>
                <a:spcPts val="0"/>
              </a:spcAft>
              <a:buNone/>
            </a:pPr>
            <a:r>
              <a:rPr lang="en">
                <a:solidFill>
                  <a:srgbClr val="674EA7"/>
                </a:solidFill>
              </a:rPr>
              <a:t>If a student is missing ANY work they are recommended for Friday Academy.</a:t>
            </a:r>
            <a:endParaRPr>
              <a:solidFill>
                <a:srgbClr val="674EA7"/>
              </a:solidFill>
            </a:endParaRPr>
          </a:p>
          <a:p>
            <a:pPr marL="0" lvl="0" indent="0" algn="l" rtl="0">
              <a:lnSpc>
                <a:spcPct val="100000"/>
              </a:lnSpc>
              <a:spcBef>
                <a:spcPts val="0"/>
              </a:spcBef>
              <a:spcAft>
                <a:spcPts val="0"/>
              </a:spcAft>
              <a:buNone/>
            </a:pPr>
            <a:endParaRPr>
              <a:solidFill>
                <a:srgbClr val="674EA7"/>
              </a:solidFill>
            </a:endParaRPr>
          </a:p>
          <a:p>
            <a:pPr marL="0" lvl="0" indent="0" algn="l" rtl="0">
              <a:lnSpc>
                <a:spcPct val="100000"/>
              </a:lnSpc>
              <a:spcBef>
                <a:spcPts val="0"/>
              </a:spcBef>
              <a:spcAft>
                <a:spcPts val="0"/>
              </a:spcAft>
              <a:buNone/>
            </a:pPr>
            <a:endParaRPr>
              <a:solidFill>
                <a:srgbClr val="674EA7"/>
              </a:solidFill>
            </a:endParaRPr>
          </a:p>
          <a:p>
            <a:pPr marL="0" lvl="0" indent="0" algn="l" rtl="0">
              <a:lnSpc>
                <a:spcPct val="100000"/>
              </a:lnSpc>
              <a:spcBef>
                <a:spcPts val="0"/>
              </a:spcBef>
              <a:spcAft>
                <a:spcPts val="0"/>
              </a:spcAft>
              <a:buNone/>
            </a:pPr>
            <a:endParaRPr>
              <a:solidFill>
                <a:srgbClr val="674EA7"/>
              </a:solidFill>
            </a:endParaRPr>
          </a:p>
          <a:p>
            <a:pPr marL="0" lvl="0" indent="0" algn="ctr" rtl="0">
              <a:lnSpc>
                <a:spcPct val="100000"/>
              </a:lnSpc>
              <a:spcBef>
                <a:spcPts val="0"/>
              </a:spcBef>
              <a:spcAft>
                <a:spcPts val="0"/>
              </a:spcAft>
              <a:buNone/>
            </a:pPr>
            <a:r>
              <a:rPr lang="en" b="1" u="sng">
                <a:solidFill>
                  <a:srgbClr val="674EA7"/>
                </a:solidFill>
              </a:rPr>
              <a:t>How will I know if my student is in Friday Academy?</a:t>
            </a:r>
            <a:endParaRPr b="1">
              <a:solidFill>
                <a:srgbClr val="674EA7"/>
              </a:solidFill>
            </a:endParaRPr>
          </a:p>
          <a:p>
            <a:pPr marL="0" lvl="0" indent="0" algn="l" rtl="0">
              <a:lnSpc>
                <a:spcPct val="115000"/>
              </a:lnSpc>
              <a:spcBef>
                <a:spcPts val="0"/>
              </a:spcBef>
              <a:spcAft>
                <a:spcPts val="0"/>
              </a:spcAft>
              <a:buNone/>
            </a:pPr>
            <a:r>
              <a:rPr lang="en">
                <a:solidFill>
                  <a:srgbClr val="674EA7"/>
                </a:solidFill>
              </a:rPr>
              <a:t>Parents will be called and emailed by the teacher the Monday BEFORE Friday academy. </a:t>
            </a:r>
            <a:endParaRPr>
              <a:solidFill>
                <a:srgbClr val="674EA7"/>
              </a:solidFill>
            </a:endParaRPr>
          </a:p>
          <a:p>
            <a:pPr marL="0" lvl="0" indent="0" algn="l" rtl="0">
              <a:spcBef>
                <a:spcPts val="1600"/>
              </a:spcBef>
              <a:spcAft>
                <a:spcPts val="1600"/>
              </a:spcAft>
              <a:buNone/>
            </a:pPr>
            <a:endParaRPr sz="1800">
              <a:solidFill>
                <a:srgbClr val="674EA7"/>
              </a:solidFill>
            </a:endParaRPr>
          </a:p>
        </p:txBody>
      </p:sp>
      <p:sp>
        <p:nvSpPr>
          <p:cNvPr id="190" name="Google Shape;190;p38"/>
          <p:cNvSpPr txBox="1">
            <a:spLocks noGrp="1"/>
          </p:cNvSpPr>
          <p:nvPr>
            <p:ph type="body" idx="2"/>
          </p:nvPr>
        </p:nvSpPr>
        <p:spPr>
          <a:xfrm>
            <a:off x="4445975" y="738350"/>
            <a:ext cx="4698000" cy="39564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200" b="1" u="sng">
                <a:solidFill>
                  <a:srgbClr val="674EA7"/>
                </a:solidFill>
              </a:rPr>
              <a:t>What are the hours of Friday Academy?</a:t>
            </a:r>
            <a:endParaRPr sz="1200" b="1">
              <a:solidFill>
                <a:srgbClr val="674EA7"/>
              </a:solidFill>
            </a:endParaRPr>
          </a:p>
          <a:p>
            <a:pPr marL="457200" lvl="0" indent="-304800" algn="l" rtl="0">
              <a:lnSpc>
                <a:spcPct val="115000"/>
              </a:lnSpc>
              <a:spcBef>
                <a:spcPts val="1600"/>
              </a:spcBef>
              <a:spcAft>
                <a:spcPts val="0"/>
              </a:spcAft>
              <a:buClr>
                <a:srgbClr val="674EA7"/>
              </a:buClr>
              <a:buSzPts val="1200"/>
              <a:buChar char="●"/>
            </a:pPr>
            <a:r>
              <a:rPr lang="en" sz="1200">
                <a:solidFill>
                  <a:srgbClr val="674EA7"/>
                </a:solidFill>
              </a:rPr>
              <a:t>Friday Academy will be held from 4:15-6:15 p.m. All students should be picked up </a:t>
            </a:r>
            <a:r>
              <a:rPr lang="en" sz="1200" b="1" u="sng">
                <a:solidFill>
                  <a:srgbClr val="674EA7"/>
                </a:solidFill>
              </a:rPr>
              <a:t>no later than 6:15 p.m.</a:t>
            </a:r>
            <a:r>
              <a:rPr lang="en" sz="1200">
                <a:solidFill>
                  <a:srgbClr val="674EA7"/>
                </a:solidFill>
              </a:rPr>
              <a:t> Students will text parents at 4:15 reminding them of the pick up time. Students will not have access to their phones after this time and until 6:15 p.m.</a:t>
            </a:r>
            <a:endParaRPr sz="1200">
              <a:solidFill>
                <a:srgbClr val="674EA7"/>
              </a:solidFill>
            </a:endParaRPr>
          </a:p>
          <a:p>
            <a:pPr marL="0" lvl="0" indent="0" algn="ctr" rtl="0">
              <a:lnSpc>
                <a:spcPct val="115000"/>
              </a:lnSpc>
              <a:spcBef>
                <a:spcPts val="1600"/>
              </a:spcBef>
              <a:spcAft>
                <a:spcPts val="0"/>
              </a:spcAft>
              <a:buNone/>
            </a:pPr>
            <a:r>
              <a:rPr lang="en" sz="1200" b="1" u="sng">
                <a:solidFill>
                  <a:srgbClr val="674EA7"/>
                </a:solidFill>
              </a:rPr>
              <a:t>What if my student finishes their assignment before Friday Academy?</a:t>
            </a:r>
            <a:endParaRPr sz="1200" b="1">
              <a:solidFill>
                <a:srgbClr val="674EA7"/>
              </a:solidFill>
            </a:endParaRPr>
          </a:p>
          <a:p>
            <a:pPr marL="457200" lvl="0" indent="-304800" algn="l" rtl="0">
              <a:lnSpc>
                <a:spcPct val="115000"/>
              </a:lnSpc>
              <a:spcBef>
                <a:spcPts val="1600"/>
              </a:spcBef>
              <a:spcAft>
                <a:spcPts val="0"/>
              </a:spcAft>
              <a:buSzPts val="1200"/>
              <a:buChar char="●"/>
            </a:pPr>
            <a:r>
              <a:rPr lang="en" sz="1200">
                <a:solidFill>
                  <a:srgbClr val="674EA7"/>
                </a:solidFill>
              </a:rPr>
              <a:t>If a student finishes his/her assignments by </a:t>
            </a:r>
            <a:r>
              <a:rPr lang="en" sz="1200" b="1" u="sng">
                <a:solidFill>
                  <a:srgbClr val="674EA7"/>
                </a:solidFill>
              </a:rPr>
              <a:t>4:15p.m. the Thursday before Friday Academy</a:t>
            </a:r>
            <a:r>
              <a:rPr lang="en" sz="1200">
                <a:solidFill>
                  <a:srgbClr val="674EA7"/>
                </a:solidFill>
              </a:rPr>
              <a:t>, they will be taken off the Friday Academy list. Any work completed after that will be turned in during Friday Academy. We advise that students bring a book to read in case they finish early. Student who are attending Friday Academy are required to stay the entire 2 hours, whether or not they finish early</a:t>
            </a:r>
            <a:r>
              <a:rPr lang="en" sz="1200"/>
              <a:t>. </a:t>
            </a:r>
            <a:endParaRPr sz="1200"/>
          </a:p>
          <a:p>
            <a:pPr marL="0" lvl="0" indent="0" algn="l" rtl="0">
              <a:spcBef>
                <a:spcPts val="1600"/>
              </a:spcBef>
              <a:spcAft>
                <a:spcPts val="1600"/>
              </a:spcAft>
              <a:buNone/>
            </a:pPr>
            <a:endParaRPr sz="1200" u="sng"/>
          </a:p>
        </p:txBody>
      </p:sp>
      <p:sp>
        <p:nvSpPr>
          <p:cNvPr id="191" name="Google Shape;191;p38"/>
          <p:cNvSpPr txBox="1"/>
          <p:nvPr/>
        </p:nvSpPr>
        <p:spPr>
          <a:xfrm>
            <a:off x="59675" y="4663550"/>
            <a:ext cx="9084300" cy="40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a:solidFill>
                  <a:srgbClr val="674EA7"/>
                </a:solidFill>
              </a:rPr>
              <a:t>Our next Friday Academy for the 2020-21 school year will be </a:t>
            </a:r>
            <a:r>
              <a:rPr lang="en" sz="1700" b="1"/>
              <a:t>Friday, Oct 9th</a:t>
            </a:r>
            <a:endParaRPr sz="17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6"/>
          <p:cNvSpPr txBox="1">
            <a:spLocks noGrp="1"/>
          </p:cNvSpPr>
          <p:nvPr>
            <p:ph type="title"/>
          </p:nvPr>
        </p:nvSpPr>
        <p:spPr>
          <a:xfrm>
            <a:off x="311700" y="445025"/>
            <a:ext cx="8520600" cy="623400"/>
          </a:xfrm>
          <a:prstGeom prst="rect">
            <a:avLst/>
          </a:prstGeom>
          <a:solidFill>
            <a:srgbClr val="9900FF"/>
          </a:solidFill>
        </p:spPr>
        <p:txBody>
          <a:bodyPr spcFirstLastPara="1" wrap="square" lIns="91425" tIns="91425" rIns="91425" bIns="91425" anchor="t" anchorCtr="0">
            <a:noAutofit/>
          </a:bodyPr>
          <a:lstStyle/>
          <a:p>
            <a:pPr marL="0" lvl="0" indent="0" algn="l" rtl="0">
              <a:spcBef>
                <a:spcPts val="0"/>
              </a:spcBef>
              <a:spcAft>
                <a:spcPts val="0"/>
              </a:spcAft>
              <a:buNone/>
            </a:pPr>
            <a:r>
              <a:rPr lang="en"/>
              <a:t>What are we covering this year?   </a:t>
            </a:r>
            <a:endParaRPr/>
          </a:p>
        </p:txBody>
      </p:sp>
      <p:sp>
        <p:nvSpPr>
          <p:cNvPr id="112" name="Google Shape;112;p2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Comic Sans MS"/>
              <a:buAutoNum type="arabicPeriod"/>
            </a:pPr>
            <a:r>
              <a:rPr lang="en" sz="3000">
                <a:solidFill>
                  <a:srgbClr val="000000"/>
                </a:solidFill>
                <a:latin typeface="Comic Sans MS"/>
                <a:ea typeface="Comic Sans MS"/>
                <a:cs typeface="Comic Sans MS"/>
                <a:sym typeface="Comic Sans MS"/>
              </a:rPr>
              <a:t>Rational Numbers (6th &amp; 7th)</a:t>
            </a:r>
            <a:endParaRPr sz="3000">
              <a:solidFill>
                <a:srgbClr val="000000"/>
              </a:solidFill>
              <a:latin typeface="Comic Sans MS"/>
              <a:ea typeface="Comic Sans MS"/>
              <a:cs typeface="Comic Sans MS"/>
              <a:sym typeface="Comic Sans MS"/>
            </a:endParaRPr>
          </a:p>
          <a:p>
            <a:pPr marL="457200" lvl="0" indent="-419100" algn="l" rtl="0">
              <a:spcBef>
                <a:spcPts val="0"/>
              </a:spcBef>
              <a:spcAft>
                <a:spcPts val="0"/>
              </a:spcAft>
              <a:buClr>
                <a:srgbClr val="000000"/>
              </a:buClr>
              <a:buSzPts val="3000"/>
              <a:buFont typeface="Comic Sans MS"/>
              <a:buAutoNum type="arabicPeriod"/>
            </a:pPr>
            <a:r>
              <a:rPr lang="en" sz="3000">
                <a:solidFill>
                  <a:srgbClr val="000000"/>
                </a:solidFill>
                <a:latin typeface="Comic Sans MS"/>
                <a:ea typeface="Comic Sans MS"/>
                <a:cs typeface="Comic Sans MS"/>
                <a:sym typeface="Comic Sans MS"/>
              </a:rPr>
              <a:t>Number Fluency (Current) (6th &amp; 7th)</a:t>
            </a:r>
            <a:endParaRPr sz="3000">
              <a:solidFill>
                <a:srgbClr val="000000"/>
              </a:solidFill>
              <a:latin typeface="Comic Sans MS"/>
              <a:ea typeface="Comic Sans MS"/>
              <a:cs typeface="Comic Sans MS"/>
              <a:sym typeface="Comic Sans MS"/>
            </a:endParaRPr>
          </a:p>
          <a:p>
            <a:pPr marL="457200" lvl="0" indent="-419100" algn="l" rtl="0">
              <a:spcBef>
                <a:spcPts val="0"/>
              </a:spcBef>
              <a:spcAft>
                <a:spcPts val="0"/>
              </a:spcAft>
              <a:buClr>
                <a:srgbClr val="000000"/>
              </a:buClr>
              <a:buSzPts val="3000"/>
              <a:buFont typeface="Comic Sans MS"/>
              <a:buAutoNum type="arabicPeriod"/>
            </a:pPr>
            <a:r>
              <a:rPr lang="en" sz="3000">
                <a:solidFill>
                  <a:srgbClr val="000000"/>
                </a:solidFill>
                <a:latin typeface="Comic Sans MS"/>
                <a:ea typeface="Comic Sans MS"/>
                <a:cs typeface="Comic Sans MS"/>
                <a:sym typeface="Comic Sans MS"/>
              </a:rPr>
              <a:t>Expressions (6th &amp; 7th)</a:t>
            </a:r>
            <a:endParaRPr sz="3000">
              <a:solidFill>
                <a:srgbClr val="000000"/>
              </a:solidFill>
              <a:latin typeface="Comic Sans MS"/>
              <a:ea typeface="Comic Sans MS"/>
              <a:cs typeface="Comic Sans MS"/>
              <a:sym typeface="Comic Sans MS"/>
            </a:endParaRPr>
          </a:p>
          <a:p>
            <a:pPr marL="457200" lvl="0" indent="-419100" algn="l" rtl="0">
              <a:spcBef>
                <a:spcPts val="0"/>
              </a:spcBef>
              <a:spcAft>
                <a:spcPts val="0"/>
              </a:spcAft>
              <a:buClr>
                <a:srgbClr val="000000"/>
              </a:buClr>
              <a:buSzPts val="3000"/>
              <a:buFont typeface="Comic Sans MS"/>
              <a:buAutoNum type="arabicPeriod"/>
            </a:pPr>
            <a:r>
              <a:rPr lang="en" sz="3000">
                <a:solidFill>
                  <a:srgbClr val="000000"/>
                </a:solidFill>
                <a:latin typeface="Comic Sans MS"/>
                <a:ea typeface="Comic Sans MS"/>
                <a:cs typeface="Comic Sans MS"/>
                <a:sym typeface="Comic Sans MS"/>
              </a:rPr>
              <a:t>Equations &amp; Inequalities (6th and 7th)</a:t>
            </a:r>
            <a:endParaRPr sz="3000">
              <a:solidFill>
                <a:srgbClr val="000000"/>
              </a:solidFill>
              <a:latin typeface="Comic Sans MS"/>
              <a:ea typeface="Comic Sans MS"/>
              <a:cs typeface="Comic Sans MS"/>
              <a:sym typeface="Comic Sans MS"/>
            </a:endParaRPr>
          </a:p>
          <a:p>
            <a:pPr marL="457200" lvl="0" indent="-419100" algn="l" rtl="0">
              <a:spcBef>
                <a:spcPts val="0"/>
              </a:spcBef>
              <a:spcAft>
                <a:spcPts val="0"/>
              </a:spcAft>
              <a:buClr>
                <a:srgbClr val="000000"/>
              </a:buClr>
              <a:buSzPts val="3000"/>
              <a:buFont typeface="Comic Sans MS"/>
              <a:buAutoNum type="arabicPeriod"/>
            </a:pPr>
            <a:r>
              <a:rPr lang="en" sz="3000">
                <a:solidFill>
                  <a:srgbClr val="000000"/>
                </a:solidFill>
                <a:latin typeface="Comic Sans MS"/>
                <a:ea typeface="Comic Sans MS"/>
                <a:cs typeface="Comic Sans MS"/>
                <a:sym typeface="Comic Sans MS"/>
              </a:rPr>
              <a:t>Rates &amp; Ratios</a:t>
            </a:r>
            <a:endParaRPr sz="3000">
              <a:solidFill>
                <a:srgbClr val="000000"/>
              </a:solidFill>
              <a:latin typeface="Comic Sans MS"/>
              <a:ea typeface="Comic Sans MS"/>
              <a:cs typeface="Comic Sans MS"/>
              <a:sym typeface="Comic Sans MS"/>
            </a:endParaRPr>
          </a:p>
          <a:p>
            <a:pPr marL="457200" lvl="0" indent="-419100" algn="l" rtl="0">
              <a:spcBef>
                <a:spcPts val="0"/>
              </a:spcBef>
              <a:spcAft>
                <a:spcPts val="0"/>
              </a:spcAft>
              <a:buClr>
                <a:srgbClr val="000000"/>
              </a:buClr>
              <a:buSzPts val="3000"/>
              <a:buFont typeface="Comic Sans MS"/>
              <a:buAutoNum type="arabicPeriod"/>
            </a:pPr>
            <a:r>
              <a:rPr lang="en" sz="3000">
                <a:solidFill>
                  <a:srgbClr val="000000"/>
                </a:solidFill>
                <a:latin typeface="Comic Sans MS"/>
                <a:ea typeface="Comic Sans MS"/>
                <a:cs typeface="Comic Sans MS"/>
                <a:sym typeface="Comic Sans MS"/>
              </a:rPr>
              <a:t>Area &amp; Volume</a:t>
            </a:r>
            <a:endParaRPr sz="3000">
              <a:solidFill>
                <a:srgbClr val="000000"/>
              </a:solidFill>
              <a:latin typeface="Comic Sans MS"/>
              <a:ea typeface="Comic Sans MS"/>
              <a:cs typeface="Comic Sans MS"/>
              <a:sym typeface="Comic Sans MS"/>
            </a:endParaRPr>
          </a:p>
          <a:p>
            <a:pPr marL="457200" lvl="0" indent="-419100" algn="l" rtl="0">
              <a:spcBef>
                <a:spcPts val="0"/>
              </a:spcBef>
              <a:spcAft>
                <a:spcPts val="0"/>
              </a:spcAft>
              <a:buClr>
                <a:srgbClr val="000000"/>
              </a:buClr>
              <a:buSzPts val="3000"/>
              <a:buFont typeface="Comic Sans MS"/>
              <a:buAutoNum type="arabicPeriod"/>
            </a:pPr>
            <a:r>
              <a:rPr lang="en" sz="3000">
                <a:solidFill>
                  <a:srgbClr val="000000"/>
                </a:solidFill>
                <a:latin typeface="Comic Sans MS"/>
                <a:ea typeface="Comic Sans MS"/>
                <a:cs typeface="Comic Sans MS"/>
                <a:sym typeface="Comic Sans MS"/>
              </a:rPr>
              <a:t>Statistics</a:t>
            </a:r>
            <a:endParaRPr sz="3000">
              <a:solidFill>
                <a:srgbClr val="000000"/>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7"/>
          <p:cNvSpPr txBox="1"/>
          <p:nvPr/>
        </p:nvSpPr>
        <p:spPr>
          <a:xfrm>
            <a:off x="863775" y="859300"/>
            <a:ext cx="208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pic>
        <p:nvPicPr>
          <p:cNvPr id="118" name="Google Shape;118;p27" descr="File:Itslearning logo.png - Wikimedia Commons"/>
          <p:cNvPicPr preferRelativeResize="0"/>
          <p:nvPr/>
        </p:nvPicPr>
        <p:blipFill>
          <a:blip r:embed="rId3">
            <a:alphaModFix/>
          </a:blip>
          <a:stretch>
            <a:fillRect/>
          </a:stretch>
        </p:blipFill>
        <p:spPr>
          <a:xfrm>
            <a:off x="524612" y="316075"/>
            <a:ext cx="2492075" cy="1250450"/>
          </a:xfrm>
          <a:prstGeom prst="rect">
            <a:avLst/>
          </a:prstGeom>
          <a:noFill/>
          <a:ln w="19050" cap="flat" cmpd="sng">
            <a:solidFill>
              <a:schemeClr val="dk2"/>
            </a:solidFill>
            <a:prstDash val="solid"/>
            <a:round/>
            <a:headEnd type="none" w="sm" len="sm"/>
            <a:tailEnd type="none" w="sm" len="sm"/>
          </a:ln>
        </p:spPr>
      </p:pic>
      <p:sp>
        <p:nvSpPr>
          <p:cNvPr id="119" name="Google Shape;119;p27"/>
          <p:cNvSpPr txBox="1"/>
          <p:nvPr/>
        </p:nvSpPr>
        <p:spPr>
          <a:xfrm>
            <a:off x="3663400" y="622075"/>
            <a:ext cx="4751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Source Sans Pro"/>
              <a:ea typeface="Source Sans Pro"/>
              <a:cs typeface="Source Sans Pro"/>
              <a:sym typeface="Source Sans Pro"/>
            </a:endParaRPr>
          </a:p>
        </p:txBody>
      </p:sp>
      <p:sp>
        <p:nvSpPr>
          <p:cNvPr id="120" name="Google Shape;120;p27"/>
          <p:cNvSpPr txBox="1"/>
          <p:nvPr/>
        </p:nvSpPr>
        <p:spPr>
          <a:xfrm>
            <a:off x="274725" y="1779800"/>
            <a:ext cx="3260400" cy="3232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2200" b="1">
                <a:latin typeface="Coming Soon"/>
                <a:ea typeface="Coming Soon"/>
                <a:cs typeface="Coming Soon"/>
                <a:sym typeface="Coming Soon"/>
              </a:rPr>
              <a:t>Please make sure to have your student pull up the daily page on ItsLearning if they are absent. You can also see upcoming important dates, a calendar, and the standards we are covering.</a:t>
            </a:r>
            <a:endParaRPr sz="2200" b="1">
              <a:latin typeface="Coming Soon"/>
              <a:ea typeface="Coming Soon"/>
              <a:cs typeface="Coming Soon"/>
              <a:sym typeface="Coming Soon"/>
            </a:endParaRPr>
          </a:p>
        </p:txBody>
      </p:sp>
      <p:pic>
        <p:nvPicPr>
          <p:cNvPr id="121" name="Google Shape;121;p27"/>
          <p:cNvPicPr preferRelativeResize="0"/>
          <p:nvPr/>
        </p:nvPicPr>
        <p:blipFill>
          <a:blip r:embed="rId4">
            <a:alphaModFix/>
          </a:blip>
          <a:stretch>
            <a:fillRect/>
          </a:stretch>
        </p:blipFill>
        <p:spPr>
          <a:xfrm>
            <a:off x="4063550" y="188288"/>
            <a:ext cx="4168725" cy="4766925"/>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8"/>
          <p:cNvSpPr txBox="1">
            <a:spLocks noGrp="1"/>
          </p:cNvSpPr>
          <p:nvPr>
            <p:ph type="title"/>
          </p:nvPr>
        </p:nvSpPr>
        <p:spPr>
          <a:xfrm>
            <a:off x="311700" y="445025"/>
            <a:ext cx="8520600" cy="623400"/>
          </a:xfrm>
          <a:prstGeom prst="rect">
            <a:avLst/>
          </a:prstGeom>
          <a:solidFill>
            <a:srgbClr val="9900FF"/>
          </a:solidFill>
        </p:spPr>
        <p:txBody>
          <a:bodyPr spcFirstLastPara="1" wrap="square" lIns="91425" tIns="91425" rIns="91425" bIns="91425" anchor="t" anchorCtr="0">
            <a:noAutofit/>
          </a:bodyPr>
          <a:lstStyle/>
          <a:p>
            <a:pPr marL="0" lvl="0" indent="0" algn="l" rtl="0">
              <a:spcBef>
                <a:spcPts val="0"/>
              </a:spcBef>
              <a:spcAft>
                <a:spcPts val="0"/>
              </a:spcAft>
              <a:buNone/>
            </a:pPr>
            <a:r>
              <a:rPr lang="en"/>
              <a:t>Classroom Resources</a:t>
            </a:r>
            <a:endParaRPr/>
          </a:p>
        </p:txBody>
      </p:sp>
      <p:sp>
        <p:nvSpPr>
          <p:cNvPr id="127" name="Google Shape;127;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419100" algn="l" rtl="0">
              <a:spcBef>
                <a:spcPts val="0"/>
              </a:spcBef>
              <a:spcAft>
                <a:spcPts val="0"/>
              </a:spcAft>
              <a:buClr>
                <a:srgbClr val="000000"/>
              </a:buClr>
              <a:buSzPts val="3000"/>
              <a:buFont typeface="Comic Sans MS"/>
              <a:buChar char="●"/>
            </a:pPr>
            <a:r>
              <a:rPr lang="en" sz="3000">
                <a:solidFill>
                  <a:srgbClr val="000000"/>
                </a:solidFill>
                <a:latin typeface="Comic Sans MS"/>
                <a:ea typeface="Comic Sans MS"/>
                <a:cs typeface="Comic Sans MS"/>
                <a:sym typeface="Comic Sans MS"/>
              </a:rPr>
              <a:t>Envisionmath/Savvas Math 2.0 </a:t>
            </a:r>
            <a:endParaRPr sz="3000">
              <a:solidFill>
                <a:srgbClr val="000000"/>
              </a:solidFill>
              <a:latin typeface="Comic Sans MS"/>
              <a:ea typeface="Comic Sans MS"/>
              <a:cs typeface="Comic Sans MS"/>
              <a:sym typeface="Comic Sans MS"/>
            </a:endParaRPr>
          </a:p>
          <a:p>
            <a:pPr marL="457200" lvl="0" indent="-419100" algn="l" rtl="0">
              <a:spcBef>
                <a:spcPts val="0"/>
              </a:spcBef>
              <a:spcAft>
                <a:spcPts val="0"/>
              </a:spcAft>
              <a:buClr>
                <a:srgbClr val="000000"/>
              </a:buClr>
              <a:buSzPts val="3000"/>
              <a:buFont typeface="Comic Sans MS"/>
              <a:buChar char="●"/>
            </a:pPr>
            <a:r>
              <a:rPr lang="en" sz="3000">
                <a:solidFill>
                  <a:srgbClr val="000000"/>
                </a:solidFill>
                <a:latin typeface="Comic Sans MS"/>
                <a:ea typeface="Comic Sans MS"/>
                <a:cs typeface="Comic Sans MS"/>
                <a:sym typeface="Comic Sans MS"/>
              </a:rPr>
              <a:t>Student workbooks</a:t>
            </a:r>
            <a:endParaRPr sz="3000">
              <a:solidFill>
                <a:srgbClr val="000000"/>
              </a:solidFill>
              <a:latin typeface="Comic Sans MS"/>
              <a:ea typeface="Comic Sans MS"/>
              <a:cs typeface="Comic Sans MS"/>
              <a:sym typeface="Comic Sans MS"/>
            </a:endParaRPr>
          </a:p>
          <a:p>
            <a:pPr marL="457200" lvl="0" indent="-419100" algn="l" rtl="0">
              <a:spcBef>
                <a:spcPts val="0"/>
              </a:spcBef>
              <a:spcAft>
                <a:spcPts val="0"/>
              </a:spcAft>
              <a:buClr>
                <a:srgbClr val="000000"/>
              </a:buClr>
              <a:buSzPts val="3000"/>
              <a:buFont typeface="Comic Sans MS"/>
              <a:buChar char="●"/>
            </a:pPr>
            <a:r>
              <a:rPr lang="en" sz="3000">
                <a:solidFill>
                  <a:srgbClr val="000000"/>
                </a:solidFill>
                <a:latin typeface="Comic Sans MS"/>
                <a:ea typeface="Comic Sans MS"/>
                <a:cs typeface="Comic Sans MS"/>
                <a:sym typeface="Comic Sans MS"/>
              </a:rPr>
              <a:t>Online access - Classlink - Math folder/Savvas</a:t>
            </a:r>
            <a:endParaRPr sz="3000">
              <a:solidFill>
                <a:srgbClr val="000000"/>
              </a:solidFill>
              <a:latin typeface="Comic Sans MS"/>
              <a:ea typeface="Comic Sans MS"/>
              <a:cs typeface="Comic Sans MS"/>
              <a:sym typeface="Comic Sans MS"/>
            </a:endParaRPr>
          </a:p>
          <a:p>
            <a:pPr marL="457200" lvl="0" indent="0" algn="l" rtl="0">
              <a:spcBef>
                <a:spcPts val="1600"/>
              </a:spcBef>
              <a:spcAft>
                <a:spcPts val="0"/>
              </a:spcAft>
              <a:buNone/>
            </a:pPr>
            <a:endParaRPr sz="3000">
              <a:solidFill>
                <a:srgbClr val="000000"/>
              </a:solidFill>
              <a:latin typeface="Comic Sans MS"/>
              <a:ea typeface="Comic Sans MS"/>
              <a:cs typeface="Comic Sans MS"/>
              <a:sym typeface="Comic Sans MS"/>
            </a:endParaRPr>
          </a:p>
          <a:p>
            <a:pPr marL="457200" lvl="0" indent="-419100" algn="l" rtl="0">
              <a:spcBef>
                <a:spcPts val="1600"/>
              </a:spcBef>
              <a:spcAft>
                <a:spcPts val="0"/>
              </a:spcAft>
              <a:buClr>
                <a:srgbClr val="000000"/>
              </a:buClr>
              <a:buSzPts val="3000"/>
              <a:buFont typeface="Comic Sans MS"/>
              <a:buChar char="●"/>
            </a:pPr>
            <a:r>
              <a:rPr lang="en" sz="3000">
                <a:solidFill>
                  <a:srgbClr val="000000"/>
                </a:solidFill>
                <a:latin typeface="Comic Sans MS"/>
                <a:ea typeface="Comic Sans MS"/>
                <a:cs typeface="Comic Sans MS"/>
                <a:sym typeface="Comic Sans MS"/>
              </a:rPr>
              <a:t>Delta math (online via classlink)</a:t>
            </a:r>
            <a:endParaRPr sz="300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endParaRPr sz="3000">
              <a:solidFill>
                <a:srgbClr val="000000"/>
              </a:solidFill>
              <a:latin typeface="Comic Sans MS"/>
              <a:ea typeface="Comic Sans MS"/>
              <a:cs typeface="Comic Sans MS"/>
              <a:sym typeface="Comic Sans MS"/>
            </a:endParaRPr>
          </a:p>
        </p:txBody>
      </p:sp>
      <p:pic>
        <p:nvPicPr>
          <p:cNvPr id="128" name="Google Shape;128;p28"/>
          <p:cNvPicPr preferRelativeResize="0"/>
          <p:nvPr/>
        </p:nvPicPr>
        <p:blipFill>
          <a:blip r:embed="rId3">
            <a:alphaModFix/>
          </a:blip>
          <a:stretch>
            <a:fillRect/>
          </a:stretch>
        </p:blipFill>
        <p:spPr>
          <a:xfrm>
            <a:off x="7012250" y="3005500"/>
            <a:ext cx="1981200" cy="2000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9"/>
          <p:cNvSpPr txBox="1">
            <a:spLocks noGrp="1"/>
          </p:cNvSpPr>
          <p:nvPr>
            <p:ph type="title"/>
          </p:nvPr>
        </p:nvSpPr>
        <p:spPr>
          <a:xfrm>
            <a:off x="311700" y="445025"/>
            <a:ext cx="8520600" cy="623400"/>
          </a:xfrm>
          <a:prstGeom prst="rect">
            <a:avLst/>
          </a:prstGeom>
          <a:solidFill>
            <a:srgbClr val="9900FF"/>
          </a:solidFill>
        </p:spPr>
        <p:txBody>
          <a:bodyPr spcFirstLastPara="1" wrap="square" lIns="91425" tIns="91425" rIns="91425" bIns="91425" anchor="t" anchorCtr="0">
            <a:noAutofit/>
          </a:bodyPr>
          <a:lstStyle/>
          <a:p>
            <a:pPr marL="0" lvl="0" indent="0" algn="l" rtl="0">
              <a:spcBef>
                <a:spcPts val="0"/>
              </a:spcBef>
              <a:spcAft>
                <a:spcPts val="0"/>
              </a:spcAft>
              <a:buNone/>
            </a:pPr>
            <a:r>
              <a:rPr lang="en"/>
              <a:t>How is my student graded?</a:t>
            </a:r>
            <a:endParaRPr/>
          </a:p>
        </p:txBody>
      </p:sp>
      <p:sp>
        <p:nvSpPr>
          <p:cNvPr id="134" name="Google Shape;134;p29"/>
          <p:cNvSpPr txBox="1">
            <a:spLocks noGrp="1"/>
          </p:cNvSpPr>
          <p:nvPr>
            <p:ph type="body" idx="1"/>
          </p:nvPr>
        </p:nvSpPr>
        <p:spPr>
          <a:xfrm>
            <a:off x="311700" y="818875"/>
            <a:ext cx="8520600" cy="3750000"/>
          </a:xfrm>
          <a:prstGeom prst="rect">
            <a:avLst/>
          </a:prstGeom>
        </p:spPr>
        <p:txBody>
          <a:bodyPr spcFirstLastPara="1" wrap="square" lIns="91425" tIns="91425" rIns="91425" bIns="91425" anchor="t" anchorCtr="0">
            <a:noAutofit/>
          </a:bodyPr>
          <a:lstStyle/>
          <a:p>
            <a:pPr marL="0" lvl="0" indent="0" algn="l" rtl="0">
              <a:spcBef>
                <a:spcPts val="900"/>
              </a:spcBef>
              <a:spcAft>
                <a:spcPts val="0"/>
              </a:spcAft>
              <a:buClr>
                <a:schemeClr val="dk2"/>
              </a:buClr>
              <a:buSzPts val="1100"/>
              <a:buFont typeface="Arial"/>
              <a:buNone/>
            </a:pPr>
            <a:endParaRPr>
              <a:solidFill>
                <a:schemeClr val="dk2"/>
              </a:solidFill>
              <a:latin typeface="Comic Sans MS"/>
              <a:ea typeface="Comic Sans MS"/>
              <a:cs typeface="Comic Sans MS"/>
              <a:sym typeface="Comic Sans MS"/>
            </a:endParaRPr>
          </a:p>
          <a:p>
            <a:pPr marL="0" lvl="0" indent="0" algn="l" rtl="0">
              <a:spcBef>
                <a:spcPts val="900"/>
              </a:spcBef>
              <a:spcAft>
                <a:spcPts val="0"/>
              </a:spcAft>
              <a:buClr>
                <a:schemeClr val="dk2"/>
              </a:buClr>
              <a:buSzPts val="1100"/>
              <a:buFont typeface="Arial"/>
              <a:buNone/>
            </a:pPr>
            <a:r>
              <a:rPr lang="en">
                <a:solidFill>
                  <a:schemeClr val="dk2"/>
                </a:solidFill>
                <a:latin typeface="Comic Sans MS"/>
                <a:ea typeface="Comic Sans MS"/>
                <a:cs typeface="Comic Sans MS"/>
                <a:sym typeface="Comic Sans MS"/>
              </a:rPr>
              <a:t>SUMMATIVE – 80%</a:t>
            </a:r>
            <a:endParaRPr>
              <a:solidFill>
                <a:schemeClr val="dk2"/>
              </a:solidFill>
              <a:latin typeface="Comic Sans MS"/>
              <a:ea typeface="Comic Sans MS"/>
              <a:cs typeface="Comic Sans MS"/>
              <a:sym typeface="Comic Sans MS"/>
            </a:endParaRPr>
          </a:p>
          <a:p>
            <a:pPr marL="0" lvl="0" indent="0" algn="l" rtl="0">
              <a:spcBef>
                <a:spcPts val="0"/>
              </a:spcBef>
              <a:spcAft>
                <a:spcPts val="0"/>
              </a:spcAft>
              <a:buClr>
                <a:schemeClr val="dk2"/>
              </a:buClr>
              <a:buSzPts val="1100"/>
              <a:buFont typeface="Arial"/>
              <a:buNone/>
            </a:pPr>
            <a:r>
              <a:rPr lang="en">
                <a:solidFill>
                  <a:schemeClr val="dk2"/>
                </a:solidFill>
                <a:latin typeface="Comic Sans MS"/>
                <a:ea typeface="Comic Sans MS"/>
                <a:cs typeface="Comic Sans MS"/>
                <a:sym typeface="Comic Sans MS"/>
              </a:rPr>
              <a:t>Summative grades include assessments, such as tests and projects, given after a unit of study has been completed. These grades represent the student’s level of mastery of the Georgia Standards of Excellence.</a:t>
            </a:r>
            <a:endParaRPr>
              <a:solidFill>
                <a:schemeClr val="dk2"/>
              </a:solidFill>
              <a:latin typeface="Comic Sans MS"/>
              <a:ea typeface="Comic Sans MS"/>
              <a:cs typeface="Comic Sans MS"/>
              <a:sym typeface="Comic Sans MS"/>
            </a:endParaRPr>
          </a:p>
          <a:p>
            <a:pPr marL="0" lvl="0" indent="0" algn="l" rtl="0">
              <a:spcBef>
                <a:spcPts val="0"/>
              </a:spcBef>
              <a:spcAft>
                <a:spcPts val="0"/>
              </a:spcAft>
              <a:buClr>
                <a:schemeClr val="dk2"/>
              </a:buClr>
              <a:buSzPts val="1100"/>
              <a:buFont typeface="Arial"/>
              <a:buNone/>
            </a:pPr>
            <a:r>
              <a:rPr lang="en">
                <a:solidFill>
                  <a:schemeClr val="dk2"/>
                </a:solidFill>
                <a:latin typeface="Comic Sans MS"/>
                <a:ea typeface="Comic Sans MS"/>
                <a:cs typeface="Comic Sans MS"/>
                <a:sym typeface="Comic Sans MS"/>
              </a:rPr>
              <a:t> </a:t>
            </a:r>
            <a:endParaRPr>
              <a:solidFill>
                <a:schemeClr val="dk2"/>
              </a:solidFill>
              <a:latin typeface="Comic Sans MS"/>
              <a:ea typeface="Comic Sans MS"/>
              <a:cs typeface="Comic Sans MS"/>
              <a:sym typeface="Comic Sans MS"/>
            </a:endParaRPr>
          </a:p>
          <a:p>
            <a:pPr marL="0" lvl="0" indent="0" algn="l" rtl="0">
              <a:spcBef>
                <a:spcPts val="0"/>
              </a:spcBef>
              <a:spcAft>
                <a:spcPts val="0"/>
              </a:spcAft>
              <a:buClr>
                <a:schemeClr val="dk2"/>
              </a:buClr>
              <a:buSzPts val="1100"/>
              <a:buFont typeface="Arial"/>
              <a:buNone/>
            </a:pPr>
            <a:r>
              <a:rPr lang="en">
                <a:solidFill>
                  <a:schemeClr val="dk2"/>
                </a:solidFill>
                <a:latin typeface="Comic Sans MS"/>
                <a:ea typeface="Comic Sans MS"/>
                <a:cs typeface="Comic Sans MS"/>
                <a:sym typeface="Comic Sans MS"/>
              </a:rPr>
              <a:t>FORMATIVE – 20%</a:t>
            </a:r>
            <a:endParaRPr>
              <a:solidFill>
                <a:schemeClr val="dk2"/>
              </a:solidFill>
              <a:latin typeface="Comic Sans MS"/>
              <a:ea typeface="Comic Sans MS"/>
              <a:cs typeface="Comic Sans MS"/>
              <a:sym typeface="Comic Sans MS"/>
            </a:endParaRPr>
          </a:p>
          <a:p>
            <a:pPr marL="0" lvl="0" indent="0" algn="l" rtl="0">
              <a:spcBef>
                <a:spcPts val="0"/>
              </a:spcBef>
              <a:spcAft>
                <a:spcPts val="0"/>
              </a:spcAft>
              <a:buClr>
                <a:schemeClr val="dk2"/>
              </a:buClr>
              <a:buSzPts val="1100"/>
              <a:buFont typeface="Arial"/>
              <a:buNone/>
            </a:pPr>
            <a:r>
              <a:rPr lang="en">
                <a:solidFill>
                  <a:schemeClr val="dk2"/>
                </a:solidFill>
                <a:latin typeface="Comic Sans MS"/>
                <a:ea typeface="Comic Sans MS"/>
                <a:cs typeface="Comic Sans MS"/>
                <a:sym typeface="Comic Sans MS"/>
              </a:rPr>
              <a:t>Formative grades include quizzes and tasks that provide students with practice while learning standards in a given unit. These assignments are used to inform both the teacher and the student of the student’s developing level of mastery of the Georgia Standards of Excellence.</a:t>
            </a:r>
            <a:endParaRPr>
              <a:solidFill>
                <a:schemeClr val="dk2"/>
              </a:solidFill>
              <a:latin typeface="Comic Sans MS"/>
              <a:ea typeface="Comic Sans MS"/>
              <a:cs typeface="Comic Sans MS"/>
              <a:sym typeface="Comic Sans MS"/>
            </a:endParaRPr>
          </a:p>
          <a:p>
            <a:pPr marL="0" lvl="0" indent="0" algn="l" rtl="0">
              <a:spcBef>
                <a:spcPts val="0"/>
              </a:spcBef>
              <a:spcAft>
                <a:spcPts val="160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0"/>
          <p:cNvSpPr txBox="1">
            <a:spLocks noGrp="1"/>
          </p:cNvSpPr>
          <p:nvPr>
            <p:ph type="title"/>
          </p:nvPr>
        </p:nvSpPr>
        <p:spPr>
          <a:xfrm>
            <a:off x="311700" y="269550"/>
            <a:ext cx="8520600" cy="623400"/>
          </a:xfrm>
          <a:prstGeom prst="rect">
            <a:avLst/>
          </a:prstGeom>
          <a:solidFill>
            <a:srgbClr val="9900FF"/>
          </a:solidFill>
        </p:spPr>
        <p:txBody>
          <a:bodyPr spcFirstLastPara="1" wrap="square" lIns="91425" tIns="91425" rIns="91425" bIns="91425" anchor="t" anchorCtr="0">
            <a:noAutofit/>
          </a:bodyPr>
          <a:lstStyle/>
          <a:p>
            <a:pPr marL="0" lvl="0" indent="0" algn="l" rtl="0">
              <a:spcBef>
                <a:spcPts val="0"/>
              </a:spcBef>
              <a:spcAft>
                <a:spcPts val="0"/>
              </a:spcAft>
              <a:buNone/>
            </a:pPr>
            <a:r>
              <a:rPr lang="en"/>
              <a:t>Mastery Learning Plan/Recovery</a:t>
            </a:r>
            <a:endParaRPr/>
          </a:p>
        </p:txBody>
      </p:sp>
      <p:sp>
        <p:nvSpPr>
          <p:cNvPr id="140" name="Google Shape;140;p30"/>
          <p:cNvSpPr txBox="1">
            <a:spLocks noGrp="1"/>
          </p:cNvSpPr>
          <p:nvPr>
            <p:ph type="body" idx="1"/>
          </p:nvPr>
        </p:nvSpPr>
        <p:spPr>
          <a:xfrm>
            <a:off x="311700" y="1152475"/>
            <a:ext cx="8662800" cy="34164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a:solidFill>
                <a:schemeClr val="dk2"/>
              </a:solidFill>
              <a:latin typeface="Comic Sans MS"/>
              <a:ea typeface="Comic Sans MS"/>
              <a:cs typeface="Comic Sans MS"/>
              <a:sym typeface="Comic Sans MS"/>
            </a:endParaRPr>
          </a:p>
          <a:p>
            <a:pPr marL="457200" lvl="0" indent="-342900" algn="l" rtl="0">
              <a:spcBef>
                <a:spcPts val="0"/>
              </a:spcBef>
              <a:spcAft>
                <a:spcPts val="0"/>
              </a:spcAft>
              <a:buClr>
                <a:schemeClr val="dk2"/>
              </a:buClr>
              <a:buSzPts val="1800"/>
              <a:buFont typeface="Comic Sans MS"/>
              <a:buChar char="●"/>
            </a:pPr>
            <a:r>
              <a:rPr lang="en">
                <a:solidFill>
                  <a:schemeClr val="dk2"/>
                </a:solidFill>
                <a:highlight>
                  <a:srgbClr val="FFFF00"/>
                </a:highlight>
                <a:latin typeface="Comic Sans MS"/>
                <a:ea typeface="Comic Sans MS"/>
                <a:cs typeface="Comic Sans MS"/>
                <a:sym typeface="Comic Sans MS"/>
              </a:rPr>
              <a:t>1 test re-take per semester for advanced/accelerated)</a:t>
            </a:r>
            <a:endParaRPr>
              <a:solidFill>
                <a:schemeClr val="dk2"/>
              </a:solidFill>
              <a:highlight>
                <a:srgbClr val="FFFF00"/>
              </a:highlight>
              <a:latin typeface="Comic Sans MS"/>
              <a:ea typeface="Comic Sans MS"/>
              <a:cs typeface="Comic Sans MS"/>
              <a:sym typeface="Comic Sans MS"/>
            </a:endParaRPr>
          </a:p>
          <a:p>
            <a:pPr marL="457200" lvl="0" indent="-342900" algn="l" rtl="0">
              <a:spcBef>
                <a:spcPts val="0"/>
              </a:spcBef>
              <a:spcAft>
                <a:spcPts val="0"/>
              </a:spcAft>
              <a:buClr>
                <a:schemeClr val="dk2"/>
              </a:buClr>
              <a:buSzPts val="1800"/>
              <a:buFont typeface="Comic Sans MS"/>
              <a:buChar char="●"/>
            </a:pPr>
            <a:r>
              <a:rPr lang="en">
                <a:solidFill>
                  <a:schemeClr val="dk2"/>
                </a:solidFill>
                <a:latin typeface="Comic Sans MS"/>
                <a:ea typeface="Comic Sans MS"/>
                <a:cs typeface="Comic Sans MS"/>
                <a:sym typeface="Comic Sans MS"/>
              </a:rPr>
              <a:t>All formative work must be completed prior to re-assessment</a:t>
            </a:r>
            <a:endParaRPr>
              <a:solidFill>
                <a:schemeClr val="dk2"/>
              </a:solidFill>
              <a:latin typeface="Comic Sans MS"/>
              <a:ea typeface="Comic Sans MS"/>
              <a:cs typeface="Comic Sans MS"/>
              <a:sym typeface="Comic Sans MS"/>
            </a:endParaRPr>
          </a:p>
          <a:p>
            <a:pPr marL="457200" lvl="0" indent="-342900" algn="l" rtl="0">
              <a:spcBef>
                <a:spcPts val="0"/>
              </a:spcBef>
              <a:spcAft>
                <a:spcPts val="0"/>
              </a:spcAft>
              <a:buClr>
                <a:schemeClr val="dk2"/>
              </a:buClr>
              <a:buSzPts val="1800"/>
              <a:buFont typeface="Comic Sans MS"/>
              <a:buChar char="●"/>
            </a:pPr>
            <a:r>
              <a:rPr lang="en">
                <a:solidFill>
                  <a:schemeClr val="dk2"/>
                </a:solidFill>
                <a:latin typeface="Comic Sans MS"/>
                <a:ea typeface="Comic Sans MS"/>
                <a:cs typeface="Comic Sans MS"/>
                <a:sym typeface="Comic Sans MS"/>
              </a:rPr>
              <a:t>Reassessment opportunities are given during FLEX time, or by appointment as necessary.</a:t>
            </a:r>
            <a:endParaRPr>
              <a:solidFill>
                <a:schemeClr val="dk2"/>
              </a:solidFill>
              <a:latin typeface="Comic Sans MS"/>
              <a:ea typeface="Comic Sans MS"/>
              <a:cs typeface="Comic Sans MS"/>
              <a:sym typeface="Comic Sans MS"/>
            </a:endParaRPr>
          </a:p>
          <a:p>
            <a:pPr marL="457200" lvl="0" indent="-342900" algn="l" rtl="0">
              <a:spcBef>
                <a:spcPts val="0"/>
              </a:spcBef>
              <a:spcAft>
                <a:spcPts val="0"/>
              </a:spcAft>
              <a:buClr>
                <a:schemeClr val="dk2"/>
              </a:buClr>
              <a:buSzPts val="1800"/>
              <a:buFont typeface="Comic Sans MS"/>
              <a:buChar char="●"/>
            </a:pPr>
            <a:r>
              <a:rPr lang="en">
                <a:solidFill>
                  <a:schemeClr val="dk2"/>
                </a:solidFill>
                <a:latin typeface="Comic Sans MS"/>
                <a:ea typeface="Comic Sans MS"/>
                <a:cs typeface="Comic Sans MS"/>
                <a:sym typeface="Comic Sans MS"/>
              </a:rPr>
              <a:t>Student will receive full credit for the reassessment.</a:t>
            </a:r>
            <a:endParaRPr>
              <a:solidFill>
                <a:schemeClr val="dk2"/>
              </a:solidFill>
              <a:latin typeface="Comic Sans MS"/>
              <a:ea typeface="Comic Sans MS"/>
              <a:cs typeface="Comic Sans MS"/>
              <a:sym typeface="Comic Sans MS"/>
            </a:endParaRPr>
          </a:p>
          <a:p>
            <a:pPr marL="457200" lvl="0" indent="-342900" algn="l" rtl="0">
              <a:spcBef>
                <a:spcPts val="0"/>
              </a:spcBef>
              <a:spcAft>
                <a:spcPts val="0"/>
              </a:spcAft>
              <a:buClr>
                <a:schemeClr val="dk2"/>
              </a:buClr>
              <a:buSzPts val="1800"/>
              <a:buFont typeface="Comic Sans MS"/>
              <a:buChar char="●"/>
            </a:pPr>
            <a:r>
              <a:rPr lang="en">
                <a:solidFill>
                  <a:schemeClr val="dk2"/>
                </a:solidFill>
                <a:latin typeface="Comic Sans MS"/>
                <a:ea typeface="Comic Sans MS"/>
                <a:cs typeface="Comic Sans MS"/>
                <a:sym typeface="Comic Sans MS"/>
              </a:rPr>
              <a:t>In the event of a lower score, the higher of the two assessment grades will be recorded.</a:t>
            </a:r>
            <a:endParaRPr>
              <a:solidFill>
                <a:schemeClr val="dk2"/>
              </a:solidFill>
              <a:latin typeface="Comic Sans MS"/>
              <a:ea typeface="Comic Sans MS"/>
              <a:cs typeface="Comic Sans MS"/>
              <a:sym typeface="Comic Sans MS"/>
            </a:endParaRPr>
          </a:p>
          <a:p>
            <a:pPr marL="0" lvl="0" indent="0" algn="l" rtl="0">
              <a:spcBef>
                <a:spcPts val="0"/>
              </a:spcBef>
              <a:spcAft>
                <a:spcPts val="16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31" descr="Help - Free images on Pixabay"/>
          <p:cNvPicPr preferRelativeResize="0"/>
          <p:nvPr/>
        </p:nvPicPr>
        <p:blipFill>
          <a:blip r:embed="rId3">
            <a:alphaModFix/>
          </a:blip>
          <a:stretch>
            <a:fillRect/>
          </a:stretch>
        </p:blipFill>
        <p:spPr>
          <a:xfrm>
            <a:off x="29426" y="3233075"/>
            <a:ext cx="2246675" cy="1885325"/>
          </a:xfrm>
          <a:prstGeom prst="rect">
            <a:avLst/>
          </a:prstGeom>
          <a:noFill/>
          <a:ln>
            <a:noFill/>
          </a:ln>
        </p:spPr>
      </p:pic>
      <p:sp>
        <p:nvSpPr>
          <p:cNvPr id="146" name="Google Shape;146;p31"/>
          <p:cNvSpPr txBox="1">
            <a:spLocks noGrp="1"/>
          </p:cNvSpPr>
          <p:nvPr>
            <p:ph type="title"/>
          </p:nvPr>
        </p:nvSpPr>
        <p:spPr>
          <a:xfrm>
            <a:off x="311700" y="445025"/>
            <a:ext cx="8520600" cy="623400"/>
          </a:xfrm>
          <a:prstGeom prst="rect">
            <a:avLst/>
          </a:prstGeom>
          <a:solidFill>
            <a:srgbClr val="9900FF"/>
          </a:solidFill>
        </p:spPr>
        <p:txBody>
          <a:bodyPr spcFirstLastPara="1" wrap="square" lIns="91425" tIns="91425" rIns="91425" bIns="91425" anchor="t" anchorCtr="0">
            <a:noAutofit/>
          </a:bodyPr>
          <a:lstStyle/>
          <a:p>
            <a:pPr marL="0" lvl="0" indent="0" algn="l" rtl="0">
              <a:spcBef>
                <a:spcPts val="0"/>
              </a:spcBef>
              <a:spcAft>
                <a:spcPts val="0"/>
              </a:spcAft>
              <a:buNone/>
            </a:pPr>
            <a:r>
              <a:rPr lang="en"/>
              <a:t>HELP!!!!</a:t>
            </a:r>
            <a:endParaRPr/>
          </a:p>
        </p:txBody>
      </p:sp>
      <p:sp>
        <p:nvSpPr>
          <p:cNvPr id="147" name="Google Shape;147;p31"/>
          <p:cNvSpPr txBox="1">
            <a:spLocks noGrp="1"/>
          </p:cNvSpPr>
          <p:nvPr>
            <p:ph type="body" idx="1"/>
          </p:nvPr>
        </p:nvSpPr>
        <p:spPr>
          <a:xfrm>
            <a:off x="859500" y="445025"/>
            <a:ext cx="81303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2"/>
              </a:buClr>
              <a:buSzPts val="1100"/>
              <a:buFont typeface="Arial"/>
              <a:buNone/>
            </a:pPr>
            <a:endParaRPr sz="2400">
              <a:solidFill>
                <a:srgbClr val="000000"/>
              </a:solidFill>
              <a:latin typeface="Comic Sans MS"/>
              <a:ea typeface="Comic Sans MS"/>
              <a:cs typeface="Comic Sans MS"/>
              <a:sym typeface="Comic Sans MS"/>
            </a:endParaRPr>
          </a:p>
          <a:p>
            <a:pPr marL="0" lvl="0" indent="0" algn="l" rtl="0">
              <a:spcBef>
                <a:spcPts val="1600"/>
              </a:spcBef>
              <a:spcAft>
                <a:spcPts val="0"/>
              </a:spcAft>
              <a:buClr>
                <a:schemeClr val="dk2"/>
              </a:buClr>
              <a:buSzPts val="1100"/>
              <a:buFont typeface="Arial"/>
              <a:buNone/>
            </a:pPr>
            <a:r>
              <a:rPr lang="en" sz="2400">
                <a:solidFill>
                  <a:srgbClr val="000000"/>
                </a:solidFill>
                <a:latin typeface="Comic Sans MS"/>
                <a:ea typeface="Comic Sans MS"/>
                <a:cs typeface="Comic Sans MS"/>
                <a:sym typeface="Comic Sans MS"/>
              </a:rPr>
              <a:t>If a student feels the need for extra help, they can:</a:t>
            </a:r>
            <a:endParaRPr sz="2400">
              <a:solidFill>
                <a:srgbClr val="000000"/>
              </a:solidFill>
              <a:latin typeface="Comic Sans MS"/>
              <a:ea typeface="Comic Sans MS"/>
              <a:cs typeface="Comic Sans MS"/>
              <a:sym typeface="Comic Sans MS"/>
            </a:endParaRPr>
          </a:p>
          <a:p>
            <a:pPr marL="457200" lvl="0" indent="-381000" algn="l" rtl="0">
              <a:spcBef>
                <a:spcPts val="1600"/>
              </a:spcBef>
              <a:spcAft>
                <a:spcPts val="0"/>
              </a:spcAft>
              <a:buClr>
                <a:srgbClr val="000000"/>
              </a:buClr>
              <a:buSzPts val="2400"/>
              <a:buFont typeface="Comic Sans MS"/>
              <a:buAutoNum type="arabicPeriod"/>
            </a:pPr>
            <a:r>
              <a:rPr lang="en" sz="2400">
                <a:solidFill>
                  <a:srgbClr val="000000"/>
                </a:solidFill>
                <a:latin typeface="Comic Sans MS"/>
                <a:ea typeface="Comic Sans MS"/>
                <a:cs typeface="Comic Sans MS"/>
                <a:sym typeface="Comic Sans MS"/>
              </a:rPr>
              <a:t>Come to my “FLEX TIME” Help Session on FRIDAYS.</a:t>
            </a:r>
            <a:endParaRPr sz="2400">
              <a:solidFill>
                <a:srgbClr val="000000"/>
              </a:solidFill>
              <a:latin typeface="Comic Sans MS"/>
              <a:ea typeface="Comic Sans MS"/>
              <a:cs typeface="Comic Sans MS"/>
              <a:sym typeface="Comic Sans MS"/>
            </a:endParaRPr>
          </a:p>
          <a:p>
            <a:pPr marL="457200" lvl="0" indent="-381000" algn="l" rtl="0">
              <a:spcBef>
                <a:spcPts val="0"/>
              </a:spcBef>
              <a:spcAft>
                <a:spcPts val="0"/>
              </a:spcAft>
              <a:buClr>
                <a:srgbClr val="000000"/>
              </a:buClr>
              <a:buSzPts val="2400"/>
              <a:buFont typeface="Comic Sans MS"/>
              <a:buAutoNum type="arabicPeriod"/>
            </a:pPr>
            <a:r>
              <a:rPr lang="en" sz="2400">
                <a:solidFill>
                  <a:srgbClr val="000000"/>
                </a:solidFill>
                <a:latin typeface="Comic Sans MS"/>
                <a:ea typeface="Comic Sans MS"/>
                <a:cs typeface="Comic Sans MS"/>
                <a:sym typeface="Comic Sans MS"/>
              </a:rPr>
              <a:t>I’m also available most mornings with an appointment (that sounds so formal - just send me an e-mail!) </a:t>
            </a:r>
            <a:endParaRPr sz="2400">
              <a:solidFill>
                <a:srgbClr val="000000"/>
              </a:solidFill>
              <a:latin typeface="Comic Sans MS"/>
              <a:ea typeface="Comic Sans MS"/>
              <a:cs typeface="Comic Sans MS"/>
              <a:sym typeface="Comic Sans MS"/>
            </a:endParaRPr>
          </a:p>
          <a:p>
            <a:pPr marL="1371600" lvl="0" indent="0" algn="l" rtl="0">
              <a:spcBef>
                <a:spcPts val="1600"/>
              </a:spcBef>
              <a:spcAft>
                <a:spcPts val="0"/>
              </a:spcAft>
              <a:buNone/>
            </a:pPr>
            <a:r>
              <a:rPr lang="en" sz="2400">
                <a:solidFill>
                  <a:srgbClr val="000000"/>
                </a:solidFill>
                <a:latin typeface="Comic Sans MS"/>
                <a:ea typeface="Comic Sans MS"/>
                <a:cs typeface="Comic Sans MS"/>
                <a:sym typeface="Comic Sans MS"/>
              </a:rPr>
              <a:t>Parents - one parent to another - bookmark Kahn Academy!  It will help you all the way to college math!</a:t>
            </a:r>
            <a:endParaRPr sz="2400">
              <a:solidFill>
                <a:srgbClr val="000000"/>
              </a:solidFill>
              <a:latin typeface="Comic Sans MS"/>
              <a:ea typeface="Comic Sans MS"/>
              <a:cs typeface="Comic Sans MS"/>
              <a:sym typeface="Comic Sans MS"/>
            </a:endParaRPr>
          </a:p>
          <a:p>
            <a:pPr marL="0" lvl="0" indent="0" algn="l" rtl="0">
              <a:spcBef>
                <a:spcPts val="1600"/>
              </a:spcBef>
              <a:spcAft>
                <a:spcPts val="0"/>
              </a:spcAft>
              <a:buNone/>
            </a:pPr>
            <a:endParaRPr sz="2400">
              <a:solidFill>
                <a:srgbClr val="000000"/>
              </a:solidFill>
              <a:latin typeface="Comic Sans MS"/>
              <a:ea typeface="Comic Sans MS"/>
              <a:cs typeface="Comic Sans MS"/>
              <a:sym typeface="Comic Sans MS"/>
            </a:endParaRPr>
          </a:p>
          <a:p>
            <a:pPr marL="0" lvl="0" indent="0" algn="l" rtl="0">
              <a:spcBef>
                <a:spcPts val="1600"/>
              </a:spcBef>
              <a:spcAft>
                <a:spcPts val="0"/>
              </a:spcAft>
              <a:buNone/>
            </a:pPr>
            <a:r>
              <a:rPr lang="en" sz="2400">
                <a:solidFill>
                  <a:srgbClr val="000000"/>
                </a:solidFill>
                <a:latin typeface="Comic Sans MS"/>
                <a:ea typeface="Comic Sans MS"/>
                <a:cs typeface="Comic Sans MS"/>
                <a:sym typeface="Comic Sans MS"/>
              </a:rPr>
              <a:t>	</a:t>
            </a:r>
            <a:endParaRPr sz="2400">
              <a:solidFill>
                <a:srgbClr val="000000"/>
              </a:solidFill>
              <a:latin typeface="Comic Sans MS"/>
              <a:ea typeface="Comic Sans MS"/>
              <a:cs typeface="Comic Sans MS"/>
              <a:sym typeface="Comic Sans MS"/>
            </a:endParaRPr>
          </a:p>
          <a:p>
            <a:pPr marL="0" lvl="0" indent="0" algn="l" rtl="0">
              <a:spcBef>
                <a:spcPts val="1600"/>
              </a:spcBef>
              <a:spcAft>
                <a:spcPts val="0"/>
              </a:spcAft>
              <a:buNone/>
            </a:pPr>
            <a:r>
              <a:rPr lang="en" sz="2400">
                <a:solidFill>
                  <a:srgbClr val="000000"/>
                </a:solidFill>
                <a:latin typeface="Comic Sans MS"/>
                <a:ea typeface="Comic Sans MS"/>
                <a:cs typeface="Comic Sans MS"/>
                <a:sym typeface="Comic Sans MS"/>
              </a:rPr>
              <a:t>			</a:t>
            </a:r>
            <a:endParaRPr sz="2400">
              <a:solidFill>
                <a:srgbClr val="000000"/>
              </a:solidFill>
              <a:latin typeface="Comic Sans MS"/>
              <a:ea typeface="Comic Sans MS"/>
              <a:cs typeface="Comic Sans MS"/>
              <a:sym typeface="Comic Sans MS"/>
            </a:endParaRPr>
          </a:p>
          <a:p>
            <a:pPr marL="0" lvl="0" indent="0" algn="l" rtl="0">
              <a:spcBef>
                <a:spcPts val="1600"/>
              </a:spcBef>
              <a:spcAft>
                <a:spcPts val="0"/>
              </a:spcAft>
              <a:buClr>
                <a:schemeClr val="dk2"/>
              </a:buClr>
              <a:buSzPts val="1100"/>
              <a:buFont typeface="Arial"/>
              <a:buNone/>
            </a:pPr>
            <a:endParaRPr>
              <a:solidFill>
                <a:srgbClr val="000000"/>
              </a:solidFill>
            </a:endParaRPr>
          </a:p>
          <a:p>
            <a:pPr marL="0" lvl="0" indent="0" algn="l" rtl="0">
              <a:spcBef>
                <a:spcPts val="1600"/>
              </a:spcBef>
              <a:spcAft>
                <a:spcPts val="0"/>
              </a:spcAft>
              <a:buClr>
                <a:schemeClr val="dk2"/>
              </a:buClr>
              <a:buSzPts val="1100"/>
              <a:buFont typeface="Arial"/>
              <a:buNone/>
            </a:pPr>
            <a:endParaRPr/>
          </a:p>
          <a:p>
            <a:pPr marL="0" lvl="0" indent="0" algn="l" rtl="0">
              <a:spcBef>
                <a:spcPts val="1600"/>
              </a:spcBef>
              <a:spcAft>
                <a:spcPts val="16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32"/>
          <p:cNvSpPr txBox="1">
            <a:spLocks noGrp="1"/>
          </p:cNvSpPr>
          <p:nvPr>
            <p:ph type="title"/>
          </p:nvPr>
        </p:nvSpPr>
        <p:spPr>
          <a:xfrm>
            <a:off x="133200" y="146550"/>
            <a:ext cx="8808000" cy="668400"/>
          </a:xfrm>
          <a:prstGeom prst="rect">
            <a:avLst/>
          </a:prstGeom>
          <a:solidFill>
            <a:srgbClr val="674EA7"/>
          </a:solidFill>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F1C232"/>
                </a:solidFill>
              </a:rPr>
              <a:t>BYOT Policy</a:t>
            </a:r>
            <a:endParaRPr>
              <a:solidFill>
                <a:srgbClr val="F1C232"/>
              </a:solidFill>
            </a:endParaRPr>
          </a:p>
        </p:txBody>
      </p:sp>
      <p:sp>
        <p:nvSpPr>
          <p:cNvPr id="153" name="Google Shape;153;p32"/>
          <p:cNvSpPr txBox="1">
            <a:spLocks noGrp="1"/>
          </p:cNvSpPr>
          <p:nvPr>
            <p:ph type="body" idx="1"/>
          </p:nvPr>
        </p:nvSpPr>
        <p:spPr>
          <a:xfrm>
            <a:off x="133200" y="1043550"/>
            <a:ext cx="9060000" cy="3958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a:solidFill>
                  <a:srgbClr val="000000"/>
                </a:solidFill>
              </a:rPr>
              <a:t>Unless a teacher indicates that it is appropriate for students to use technology specifically for a BYOT lesson or activity, there should be ​</a:t>
            </a:r>
            <a:r>
              <a:rPr lang="en" sz="2400" b="1">
                <a:solidFill>
                  <a:srgbClr val="000000"/>
                </a:solidFill>
              </a:rPr>
              <a:t>NO technology use from 9:00 am - 4:15 pm​.</a:t>
            </a:r>
            <a:endParaRPr sz="2400" b="1">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sz="2400" b="1">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 sz="2400">
                <a:solidFill>
                  <a:srgbClr val="000000"/>
                </a:solidFill>
              </a:rPr>
              <a:t>If a student is using technology without a teacher’s permission, his/her technology will be taken.</a:t>
            </a:r>
            <a:endParaRPr sz="2400">
              <a:solidFill>
                <a:srgbClr val="000000"/>
              </a:solidFill>
            </a:endParaRPr>
          </a:p>
          <a:p>
            <a:pPr marL="0" lvl="0" indent="0" algn="l" rtl="0">
              <a:lnSpc>
                <a:spcPct val="100000"/>
              </a:lnSpc>
              <a:spcBef>
                <a:spcPts val="0"/>
              </a:spcBef>
              <a:spcAft>
                <a:spcPts val="0"/>
              </a:spcAft>
              <a:buClr>
                <a:schemeClr val="dk1"/>
              </a:buClr>
              <a:buSzPts val="1100"/>
              <a:buFont typeface="Arial"/>
              <a:buNone/>
            </a:pPr>
            <a:endParaRPr sz="2400">
              <a:solidFill>
                <a:srgbClr val="000000"/>
              </a:solidFill>
            </a:endParaRPr>
          </a:p>
          <a:p>
            <a:pPr marL="0" lvl="0" indent="0" algn="l" rtl="0">
              <a:lnSpc>
                <a:spcPct val="100000"/>
              </a:lnSpc>
              <a:spcBef>
                <a:spcPts val="0"/>
              </a:spcBef>
              <a:spcAft>
                <a:spcPts val="0"/>
              </a:spcAft>
              <a:buClr>
                <a:schemeClr val="dk1"/>
              </a:buClr>
              <a:buSzPts val="1100"/>
              <a:buFont typeface="Arial"/>
              <a:buNone/>
            </a:pPr>
            <a:r>
              <a:rPr lang="en" sz="2400">
                <a:solidFill>
                  <a:srgbClr val="000000"/>
                </a:solidFill>
              </a:rPr>
              <a:t>We have cell phone racks available for them in the back of room...</a:t>
            </a:r>
            <a:endParaRPr sz="2400">
              <a:solidFill>
                <a:srgbClr val="000000"/>
              </a:solidFill>
            </a:endParaRPr>
          </a:p>
          <a:p>
            <a:pPr marL="0" lvl="0" indent="0" algn="l" rtl="0">
              <a:spcBef>
                <a:spcPts val="0"/>
              </a:spcBef>
              <a:spcAft>
                <a:spcPts val="1600"/>
              </a:spcAft>
              <a:buNone/>
            </a:pPr>
            <a:endParaRPr sz="1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33"/>
          <p:cNvSpPr txBox="1">
            <a:spLocks noGrp="1"/>
          </p:cNvSpPr>
          <p:nvPr>
            <p:ph type="title"/>
          </p:nvPr>
        </p:nvSpPr>
        <p:spPr>
          <a:xfrm>
            <a:off x="311700" y="445025"/>
            <a:ext cx="8520600" cy="623400"/>
          </a:xfrm>
          <a:prstGeom prst="rect">
            <a:avLst/>
          </a:prstGeom>
          <a:solidFill>
            <a:srgbClr val="9900FF"/>
          </a:solidFill>
        </p:spPr>
        <p:txBody>
          <a:bodyPr spcFirstLastPara="1" wrap="square" lIns="91425" tIns="91425" rIns="91425" bIns="91425" anchor="t" anchorCtr="0">
            <a:noAutofit/>
          </a:bodyPr>
          <a:lstStyle/>
          <a:p>
            <a:pPr marL="0" lvl="0" indent="0" algn="l" rtl="0">
              <a:spcBef>
                <a:spcPts val="0"/>
              </a:spcBef>
              <a:spcAft>
                <a:spcPts val="0"/>
              </a:spcAft>
              <a:buNone/>
            </a:pPr>
            <a:r>
              <a:rPr lang="en"/>
              <a:t>ATTENDANCE &amp; Make-up Work </a:t>
            </a:r>
            <a:endParaRPr/>
          </a:p>
        </p:txBody>
      </p:sp>
      <p:sp>
        <p:nvSpPr>
          <p:cNvPr id="159" name="Google Shape;159;p3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Font typeface="Comic Sans MS"/>
              <a:buChar char="●"/>
            </a:pPr>
            <a:r>
              <a:rPr lang="en" dirty="0">
                <a:solidFill>
                  <a:schemeClr val="dk2"/>
                </a:solidFill>
                <a:latin typeface="Arial"/>
                <a:ea typeface="Arial"/>
                <a:cs typeface="Arial"/>
                <a:sym typeface="Arial"/>
              </a:rPr>
              <a:t>Attendance is important, but if student misses school they should, if possible follow along on ITS Learning &amp; complete ALL work.  I turn on the page first thing in the morning, and it will be ready to go.</a:t>
            </a:r>
            <a:endParaRPr dirty="0">
              <a:solidFill>
                <a:schemeClr val="dk2"/>
              </a:solidFill>
              <a:latin typeface="Arial"/>
              <a:ea typeface="Arial"/>
              <a:cs typeface="Arial"/>
              <a:sym typeface="Arial"/>
            </a:endParaRPr>
          </a:p>
          <a:p>
            <a:pPr marL="457200" lvl="0" indent="0" algn="l" rtl="0">
              <a:spcBef>
                <a:spcPts val="0"/>
              </a:spcBef>
              <a:spcAft>
                <a:spcPts val="0"/>
              </a:spcAft>
              <a:buNone/>
            </a:pPr>
            <a:endParaRPr dirty="0">
              <a:solidFill>
                <a:schemeClr val="dk2"/>
              </a:solidFill>
              <a:latin typeface="Arial"/>
              <a:ea typeface="Arial"/>
              <a:cs typeface="Arial"/>
              <a:sym typeface="Arial"/>
            </a:endParaRPr>
          </a:p>
          <a:p>
            <a:pPr marL="457200" lvl="0" indent="-342900" algn="l" rtl="0">
              <a:spcBef>
                <a:spcPts val="0"/>
              </a:spcBef>
              <a:spcAft>
                <a:spcPts val="0"/>
              </a:spcAft>
              <a:buClr>
                <a:srgbClr val="000000"/>
              </a:buClr>
              <a:buSzPts val="1800"/>
              <a:buFont typeface="Comic Sans MS"/>
              <a:buChar char="●"/>
            </a:pPr>
            <a:r>
              <a:rPr lang="en" dirty="0">
                <a:solidFill>
                  <a:schemeClr val="dk2"/>
                </a:solidFill>
                <a:latin typeface="Arial"/>
                <a:ea typeface="Arial"/>
                <a:cs typeface="Arial"/>
                <a:sym typeface="Arial"/>
              </a:rPr>
              <a:t>All work can be found on ITS Learning (posted NLT 5pm same day)</a:t>
            </a:r>
            <a:endParaRPr dirty="0">
              <a:solidFill>
                <a:schemeClr val="dk2"/>
              </a:solidFill>
              <a:latin typeface="Arial"/>
              <a:ea typeface="Arial"/>
              <a:cs typeface="Arial"/>
              <a:sym typeface="Arial"/>
            </a:endParaRPr>
          </a:p>
          <a:p>
            <a:pPr marL="457200" lvl="0" indent="0" algn="l" rtl="0">
              <a:spcBef>
                <a:spcPts val="0"/>
              </a:spcBef>
              <a:spcAft>
                <a:spcPts val="0"/>
              </a:spcAft>
              <a:buNone/>
            </a:pPr>
            <a:endParaRPr dirty="0">
              <a:solidFill>
                <a:schemeClr val="dk2"/>
              </a:solidFill>
              <a:latin typeface="Arial"/>
              <a:ea typeface="Arial"/>
              <a:cs typeface="Arial"/>
              <a:sym typeface="Arial"/>
            </a:endParaRPr>
          </a:p>
          <a:p>
            <a:pPr marL="457200" lvl="0" indent="-342900" algn="l" rtl="0">
              <a:spcBef>
                <a:spcPts val="0"/>
              </a:spcBef>
              <a:spcAft>
                <a:spcPts val="0"/>
              </a:spcAft>
              <a:buClr>
                <a:srgbClr val="000000"/>
              </a:buClr>
              <a:buSzPts val="1800"/>
              <a:buFont typeface="Comic Sans MS"/>
              <a:buChar char="●"/>
            </a:pPr>
            <a:r>
              <a:rPr lang="en" dirty="0">
                <a:solidFill>
                  <a:schemeClr val="dk2"/>
                </a:solidFill>
                <a:latin typeface="Arial"/>
                <a:ea typeface="Arial"/>
                <a:cs typeface="Arial"/>
                <a:sym typeface="Arial"/>
              </a:rPr>
              <a:t>Bring all completed work to class on day of return</a:t>
            </a:r>
            <a:endParaRPr dirty="0">
              <a:solidFill>
                <a:schemeClr val="dk2"/>
              </a:solidFill>
              <a:latin typeface="Arial"/>
              <a:ea typeface="Arial"/>
              <a:cs typeface="Arial"/>
              <a:sym typeface="Arial"/>
            </a:endParaRPr>
          </a:p>
          <a:p>
            <a:pPr marL="457200" lvl="0" indent="0" algn="l" rtl="0">
              <a:spcBef>
                <a:spcPts val="0"/>
              </a:spcBef>
              <a:spcAft>
                <a:spcPts val="0"/>
              </a:spcAft>
              <a:buNone/>
            </a:pPr>
            <a:endParaRPr b="1" dirty="0">
              <a:solidFill>
                <a:srgbClr val="FF0000"/>
              </a:solidFill>
              <a:latin typeface="Arial"/>
              <a:ea typeface="Arial"/>
              <a:cs typeface="Arial"/>
              <a:sym typeface="Arial"/>
            </a:endParaRPr>
          </a:p>
          <a:p>
            <a:pPr marL="457200" lvl="0" indent="-342900" algn="l" rtl="0">
              <a:spcBef>
                <a:spcPts val="0"/>
              </a:spcBef>
              <a:spcAft>
                <a:spcPts val="0"/>
              </a:spcAft>
              <a:buClr>
                <a:srgbClr val="000000"/>
              </a:buClr>
              <a:buSzPts val="1800"/>
              <a:buFont typeface="Comic Sans MS"/>
              <a:buChar char="●"/>
            </a:pPr>
            <a:r>
              <a:rPr lang="en" b="1" dirty="0">
                <a:solidFill>
                  <a:srgbClr val="FF0000"/>
                </a:solidFill>
                <a:latin typeface="Arial"/>
                <a:ea typeface="Arial"/>
                <a:cs typeface="Arial"/>
                <a:sym typeface="Arial"/>
              </a:rPr>
              <a:t>If child misses a Quiz or Test they should talk with their teacher to make a plan to get it taken care of.</a:t>
            </a:r>
            <a:endParaRPr dirty="0">
              <a:solidFill>
                <a:schemeClr val="dk2"/>
              </a:solidFill>
              <a:latin typeface="Arial"/>
              <a:ea typeface="Arial"/>
              <a:cs typeface="Arial"/>
              <a:sym typeface="Arial"/>
            </a:endParaRPr>
          </a:p>
          <a:p>
            <a:pPr marL="457200" lvl="0" indent="0" algn="l" rtl="0">
              <a:spcBef>
                <a:spcPts val="0"/>
              </a:spcBef>
              <a:spcAft>
                <a:spcPts val="0"/>
              </a:spcAft>
              <a:buNone/>
            </a:pPr>
            <a:endParaRPr dirty="0">
              <a:solidFill>
                <a:schemeClr val="dk2"/>
              </a:solidFill>
              <a:latin typeface="Arial"/>
              <a:ea typeface="Arial"/>
              <a:cs typeface="Arial"/>
              <a:sym typeface="Arial"/>
            </a:endParaRPr>
          </a:p>
          <a:p>
            <a:pPr marL="457200" lvl="0" indent="0" algn="l" rtl="0">
              <a:spcBef>
                <a:spcPts val="0"/>
              </a:spcBef>
              <a:spcAft>
                <a:spcPts val="0"/>
              </a:spcAft>
              <a:buNone/>
            </a:pPr>
            <a:endParaRPr dirty="0">
              <a:solidFill>
                <a:schemeClr val="dk2"/>
              </a:solidFill>
              <a:latin typeface="Arial"/>
              <a:ea typeface="Arial"/>
              <a:cs typeface="Arial"/>
              <a:sym typeface="Arial"/>
            </a:endParaRPr>
          </a:p>
          <a:p>
            <a:pPr marL="457200" lvl="0" indent="0" algn="l" rtl="0">
              <a:spcBef>
                <a:spcPts val="0"/>
              </a:spcBef>
              <a:spcAft>
                <a:spcPts val="0"/>
              </a:spcAft>
              <a:buNone/>
            </a:pPr>
            <a:endParaRPr sz="2400" dirty="0">
              <a:solidFill>
                <a:srgbClr val="000000"/>
              </a:solidFill>
              <a:latin typeface="Comic Sans MS"/>
              <a:ea typeface="Comic Sans MS"/>
              <a:cs typeface="Comic Sans MS"/>
              <a:sym typeface="Comic Sans MS"/>
            </a:endParaRPr>
          </a:p>
          <a:p>
            <a:pPr marL="0" lvl="0" indent="0" algn="l" rtl="0">
              <a:spcBef>
                <a:spcPts val="1600"/>
              </a:spcBef>
              <a:spcAft>
                <a:spcPts val="1600"/>
              </a:spcAft>
              <a:buNone/>
            </a:pPr>
            <a:r>
              <a:rPr lang="en" sz="2400" dirty="0">
                <a:solidFill>
                  <a:srgbClr val="000000"/>
                </a:solidFill>
                <a:latin typeface="Comic Sans MS"/>
                <a:ea typeface="Comic Sans MS"/>
                <a:cs typeface="Comic Sans MS"/>
                <a:sym typeface="Comic Sans MS"/>
              </a:rPr>
              <a:t> </a:t>
            </a:r>
            <a:endParaRPr sz="2400" dirty="0">
              <a:solidFill>
                <a:srgbClr val="000000"/>
              </a:solidFill>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1004</Words>
  <Application>Microsoft Office PowerPoint</Application>
  <PresentationFormat>On-screen Show (16:9)</PresentationFormat>
  <Paragraphs>108</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Source Sans Pro</vt:lpstr>
      <vt:lpstr>Coming Soon</vt:lpstr>
      <vt:lpstr>Comic Sans MS</vt:lpstr>
      <vt:lpstr>Raleway</vt:lpstr>
      <vt:lpstr>Neucha</vt:lpstr>
      <vt:lpstr>Arial</vt:lpstr>
      <vt:lpstr>Plum</vt:lpstr>
      <vt:lpstr>Simple Light</vt:lpstr>
      <vt:lpstr> </vt:lpstr>
      <vt:lpstr>What are we covering this year?   </vt:lpstr>
      <vt:lpstr>PowerPoint Presentation</vt:lpstr>
      <vt:lpstr>Classroom Resources</vt:lpstr>
      <vt:lpstr>How is my student graded?</vt:lpstr>
      <vt:lpstr>Mastery Learning Plan/Recovery</vt:lpstr>
      <vt:lpstr>HELP!!!!</vt:lpstr>
      <vt:lpstr>BYOT Policy</vt:lpstr>
      <vt:lpstr>ATTENDANCE &amp; Make-up Work </vt:lpstr>
      <vt:lpstr>HELPFUL HINTS! </vt:lpstr>
      <vt:lpstr>Curriculum Night </vt:lpstr>
      <vt:lpstr>Procedures if Technology is being used inappropriately during school hours</vt:lpstr>
      <vt:lpstr>What is Friday Academy?</vt:lpstr>
      <vt:lpstr>Friday Academy Policies and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Wilson, Joe (Lakeside)</cp:lastModifiedBy>
  <cp:revision>1</cp:revision>
  <dcterms:modified xsi:type="dcterms:W3CDTF">2022-09-09T15:08:54Z</dcterms:modified>
</cp:coreProperties>
</file>